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9" r:id="rId4"/>
    <p:sldId id="278" r:id="rId5"/>
    <p:sldId id="270" r:id="rId6"/>
    <p:sldId id="280" r:id="rId7"/>
    <p:sldId id="271" r:id="rId8"/>
    <p:sldId id="273" r:id="rId9"/>
    <p:sldId id="284" r:id="rId10"/>
    <p:sldId id="283" r:id="rId11"/>
    <p:sldId id="281" r:id="rId12"/>
    <p:sldId id="289" r:id="rId13"/>
    <p:sldId id="286" r:id="rId14"/>
    <p:sldId id="28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37F1EB-B713-4462-BC3C-00EB5DB3C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352" y="1734272"/>
            <a:ext cx="8915399" cy="2474662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Északi Agrárszakképzési Centrum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DF22A44-3D48-4DFF-8F3C-547111650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441576"/>
            <a:ext cx="8915399" cy="89467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u-HU" dirty="0"/>
              <a:t>Ferdinánd Ágnes</a:t>
            </a:r>
          </a:p>
          <a:p>
            <a:pPr algn="r"/>
            <a:r>
              <a:rPr lang="hu-HU" dirty="0"/>
              <a:t>Főigazgató-helyettes </a:t>
            </a:r>
          </a:p>
          <a:p>
            <a:pPr algn="r"/>
            <a:r>
              <a:rPr lang="hu-HU" dirty="0"/>
              <a:t>Északi Agrárszakképzési Centrum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6BCABA-4143-41B1-8078-4ACACA76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Jogosítvány szerzésének lehetősége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Egyes szakmák vizsgára bocsájtásának feltétele a jogosítvány megszerzése 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b="1" dirty="0">
                <a:solidFill>
                  <a:schemeClr val="tx1"/>
                </a:solidFill>
              </a:rPr>
              <a:t>mezőgazdasági technikus </a:t>
            </a:r>
            <a:r>
              <a:rPr lang="hu-HU" dirty="0">
                <a:solidFill>
                  <a:schemeClr val="tx1"/>
                </a:solidFill>
              </a:rPr>
              <a:t>- ‚B’ vagy ‚T’ kategória</a:t>
            </a:r>
          </a:p>
          <a:p>
            <a:r>
              <a:rPr lang="hu-HU" b="1" dirty="0">
                <a:solidFill>
                  <a:schemeClr val="tx1"/>
                </a:solidFill>
              </a:rPr>
              <a:t>gazda</a:t>
            </a:r>
            <a:r>
              <a:rPr lang="hu-HU" dirty="0">
                <a:solidFill>
                  <a:schemeClr val="tx1"/>
                </a:solidFill>
              </a:rPr>
              <a:t>  - ‚B’ vagy ‚T’ kategória</a:t>
            </a:r>
          </a:p>
          <a:p>
            <a:r>
              <a:rPr lang="hu-HU" b="1" dirty="0">
                <a:solidFill>
                  <a:schemeClr val="tx1"/>
                </a:solidFill>
              </a:rPr>
              <a:t>mezőgazdasági gépész  </a:t>
            </a:r>
            <a:r>
              <a:rPr lang="hu-HU" dirty="0">
                <a:solidFill>
                  <a:schemeClr val="tx1"/>
                </a:solidFill>
              </a:rPr>
              <a:t>- ‚T’ </a:t>
            </a:r>
            <a:r>
              <a:rPr lang="hu-HU" dirty="0" smtClean="0">
                <a:solidFill>
                  <a:schemeClr val="tx1"/>
                </a:solidFill>
              </a:rPr>
              <a:t>kategória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dirty="0">
                <a:solidFill>
                  <a:schemeClr val="tx1"/>
                </a:solidFill>
              </a:rPr>
              <a:t>A tanulmányok során térítésmentesen lehetőséget biztosítunk az elméleti (KRESZ) és a gyakorlati (BÜ, RUTIN, FORGALOM) vizsgákra felkészítő tanfolyamok elvégzésére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/>
                </a:solidFill>
              </a:rPr>
              <a:t>Első sikeres vizsga díjának térítése.</a:t>
            </a:r>
          </a:p>
          <a:p>
            <a:pPr marL="0" indent="0">
              <a:buNone/>
            </a:pPr>
            <a:endParaRPr lang="hu-HU" b="1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Duális partnereink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b="1" dirty="0"/>
              <a:t>Arany Parmen Kft.</a:t>
            </a:r>
          </a:p>
          <a:p>
            <a:r>
              <a:rPr lang="hu-HU" b="1" dirty="0" err="1"/>
              <a:t>Tulipa</a:t>
            </a:r>
            <a:r>
              <a:rPr lang="hu-HU" b="1" dirty="0"/>
              <a:t> Kft</a:t>
            </a:r>
          </a:p>
          <a:p>
            <a:r>
              <a:rPr lang="hu-HU" b="1" dirty="0" err="1"/>
              <a:t>Agro</a:t>
            </a:r>
            <a:r>
              <a:rPr lang="hu-HU" b="1" dirty="0"/>
              <a:t> Cserkesz Kft</a:t>
            </a:r>
          </a:p>
          <a:p>
            <a:r>
              <a:rPr lang="hu-HU" b="1" dirty="0"/>
              <a:t>G-</a:t>
            </a:r>
            <a:r>
              <a:rPr lang="hu-HU" b="1" dirty="0" err="1"/>
              <a:t>Ker</a:t>
            </a:r>
            <a:r>
              <a:rPr lang="hu-HU" b="1" dirty="0"/>
              <a:t> Kft</a:t>
            </a:r>
          </a:p>
          <a:p>
            <a:r>
              <a:rPr lang="hu-HU" b="1" dirty="0" err="1"/>
              <a:t>Bászna</a:t>
            </a:r>
            <a:r>
              <a:rPr lang="hu-HU" b="1" dirty="0"/>
              <a:t> Gabona </a:t>
            </a:r>
            <a:r>
              <a:rPr lang="hu-HU" b="1" dirty="0" err="1"/>
              <a:t>Zrt</a:t>
            </a:r>
            <a:r>
              <a:rPr lang="hu-HU" b="1" dirty="0"/>
              <a:t>.</a:t>
            </a:r>
          </a:p>
          <a:p>
            <a:r>
              <a:rPr lang="hu-HU" b="1" dirty="0" err="1"/>
              <a:t>Bászna</a:t>
            </a:r>
            <a:r>
              <a:rPr lang="hu-HU" b="1" dirty="0"/>
              <a:t> Sertés </a:t>
            </a:r>
            <a:r>
              <a:rPr lang="hu-HU" b="1" dirty="0" err="1"/>
              <a:t>Zrt</a:t>
            </a:r>
            <a:r>
              <a:rPr lang="hu-HU" b="1" dirty="0" smtClean="0"/>
              <a:t>.</a:t>
            </a:r>
          </a:p>
          <a:p>
            <a:r>
              <a:rPr lang="hu-HU" b="1" dirty="0" smtClean="0"/>
              <a:t>Axiál Kft.</a:t>
            </a:r>
            <a:endParaRPr lang="hu-HU" b="1" dirty="0"/>
          </a:p>
          <a:p>
            <a:r>
              <a:rPr lang="hu-HU" b="1" dirty="0"/>
              <a:t>ÉASZ – ÁKK Északi Agrárszakképzési Ágazati Képzőközpont Nonprofit Kft.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7034" y="2133600"/>
            <a:ext cx="3127519" cy="31275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Duális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 smtClean="0"/>
              <a:t>Északi Agrárszakképzési Ágazati Képzőközpont Nonprofit Kft.</a:t>
            </a:r>
          </a:p>
          <a:p>
            <a:r>
              <a:rPr lang="hu-HU" dirty="0" smtClean="0"/>
              <a:t>Tagjai: 18 vállalkozás és az Északi Agrárszakképzési Centrum </a:t>
            </a:r>
          </a:p>
          <a:p>
            <a:r>
              <a:rPr lang="hu-HU" dirty="0"/>
              <a:t>A képzőközpont célja, hogy az agrár ágazatban tanuló diákok számára duális képzőhelyként lehetőséget biztosítson a szakmai oktatás tantárgyainak teljes spektrumú (elméleti és gyakorlati) tanulására.</a:t>
            </a:r>
          </a:p>
          <a:p>
            <a:r>
              <a:rPr lang="hu-HU" dirty="0"/>
              <a:t>Külső képzőhelyként biztosítja az oktatás számára szükséges infrastruktúrát, a korszerű eszközöket és technológiát. Azon dolgozunk, hogy a szakképzést választó fiatalok megfelelő tudáshoz és gyakorlathoz jutva sikeresen találják meg helyüket a munkaerőpiacon, vagy léphessenek tovább a felsőoktatásba.</a:t>
            </a:r>
          </a:p>
          <a:p>
            <a:r>
              <a:rPr lang="hu-HU" dirty="0"/>
              <a:t>A gazdasági szereplőknek lehetősége van hosszú távra „kinevelni” az általa alkalmazott technológiákat és a vállalati kultúrát ismerő, szakképzett, munkatapasztalattal rendelkező munkavállalót.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-3832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0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400" dirty="0"/>
              <a:t>A </a:t>
            </a:r>
            <a:r>
              <a:rPr lang="hu-HU" sz="2400" b="1" dirty="0"/>
              <a:t>mezőgazdasági szakmák  </a:t>
            </a:r>
            <a:r>
              <a:rPr lang="hu-HU" sz="2400" dirty="0"/>
              <a:t>iránt érdeklődő tanulókat és szüleiket szeretettel várják </a:t>
            </a:r>
          </a:p>
          <a:p>
            <a:pPr marL="0" indent="0" algn="ctr">
              <a:buNone/>
            </a:pPr>
            <a:r>
              <a:rPr lang="hu-HU" sz="2400" b="1" dirty="0"/>
              <a:t>2024. október 16-án </a:t>
            </a:r>
          </a:p>
          <a:p>
            <a:pPr marL="0" indent="0" algn="ctr">
              <a:buNone/>
            </a:pPr>
            <a:r>
              <a:rPr lang="hu-HU" sz="2400" dirty="0"/>
              <a:t>8:30- </a:t>
            </a:r>
            <a:r>
              <a:rPr lang="hu-HU" sz="2400" dirty="0" err="1"/>
              <a:t>tól</a:t>
            </a:r>
            <a:r>
              <a:rPr lang="hu-HU" sz="2400" dirty="0"/>
              <a:t> kezdődő nyílt </a:t>
            </a:r>
            <a:r>
              <a:rPr lang="hu-HU" sz="2400" dirty="0" err="1"/>
              <a:t>napukra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Északi ASzC Lippai </a:t>
            </a:r>
            <a:r>
              <a:rPr lang="hu" b="1" dirty="0" smtClean="0">
                <a:solidFill>
                  <a:srgbClr val="514843"/>
                </a:solidFill>
                <a:latin typeface="Century Gothic" panose="020B0502020202020204" pitchFamily="34" charset="0"/>
              </a:rPr>
              <a:t>János  </a:t>
            </a:r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Mezőgazdasági Technikum </a:t>
            </a:r>
            <a:r>
              <a:rPr lang="hu" b="1" dirty="0" smtClean="0">
                <a:solidFill>
                  <a:srgbClr val="514843"/>
                </a:solidFill>
                <a:latin typeface="Century Gothic" panose="020B0502020202020204" pitchFamily="34" charset="0"/>
              </a:rPr>
              <a:t>és </a:t>
            </a:r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Szakképző Iskola</a:t>
            </a:r>
            <a:b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69" y="4225512"/>
            <a:ext cx="1914310" cy="19143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28" y="-3832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Északi ASzC Westsik Vilmos Élelmiszeripari Technikum és Szakképző Iskola</a:t>
            </a:r>
            <a:b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715" y="4968038"/>
            <a:ext cx="1789342" cy="17616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203448" y="232970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3200" b="1" dirty="0" smtClean="0"/>
              <a:t>Az élelmiszer ágazat szakmái </a:t>
            </a:r>
            <a:r>
              <a:rPr lang="hu-HU" altLang="hu-HU" sz="3200" dirty="0" smtClean="0"/>
              <a:t>iránt érdeklődőket szeretettel </a:t>
            </a:r>
            <a:r>
              <a:rPr lang="hu-HU" altLang="hu-HU" sz="3200" b="1" dirty="0" smtClean="0"/>
              <a:t>2024</a:t>
            </a:r>
            <a:r>
              <a:rPr lang="hu-HU" altLang="hu-HU" sz="3200" b="1" dirty="0"/>
              <a:t>. 10. </a:t>
            </a:r>
            <a:r>
              <a:rPr lang="hu-HU" altLang="hu-HU" sz="3200" b="1" dirty="0" smtClean="0"/>
              <a:t>09-én </a:t>
            </a:r>
            <a:r>
              <a:rPr lang="hu-HU" altLang="hu-HU" sz="3200" dirty="0" smtClean="0"/>
              <a:t>és</a:t>
            </a:r>
            <a:endParaRPr lang="hu-HU" altLang="hu-HU" sz="3200" dirty="0"/>
          </a:p>
          <a:p>
            <a:pPr algn="ctr"/>
            <a:r>
              <a:rPr lang="hu-HU" altLang="hu-HU" sz="3200" b="1" dirty="0" smtClean="0"/>
              <a:t>2024</a:t>
            </a:r>
            <a:r>
              <a:rPr lang="hu-HU" altLang="hu-HU" sz="3200" b="1" dirty="0"/>
              <a:t>. 11. </a:t>
            </a:r>
            <a:r>
              <a:rPr lang="hu-HU" altLang="hu-HU" sz="3200" b="1" dirty="0" smtClean="0"/>
              <a:t>06-án </a:t>
            </a:r>
            <a:r>
              <a:rPr lang="hu-HU" altLang="hu-HU" sz="3200" dirty="0" smtClean="0"/>
              <a:t>a nyílt napon.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91088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875FB94-8353-421D-9248-0A26ECB6E04A}"/>
              </a:ext>
            </a:extLst>
          </p:cNvPr>
          <p:cNvSpPr txBox="1"/>
          <p:nvPr/>
        </p:nvSpPr>
        <p:spPr>
          <a:xfrm>
            <a:off x="3926048" y="2709644"/>
            <a:ext cx="520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Köszönöm a figyelmet!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EEEA73D-0243-445D-A32B-473DF760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2EEAC39-8937-4E0D-A396-E069FE33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63" y="2151972"/>
            <a:ext cx="6431837" cy="41212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A01AE4B-E62B-4D7B-B7AB-299D2CD8D096}"/>
              </a:ext>
            </a:extLst>
          </p:cNvPr>
          <p:cNvSpPr/>
          <p:nvPr/>
        </p:nvSpPr>
        <p:spPr>
          <a:xfrm>
            <a:off x="1937857" y="453006"/>
            <a:ext cx="7852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Century Gothic" panose="020B0502020202020204" pitchFamily="34" charset="0"/>
              </a:rPr>
              <a:t>Agrárszakképzési Centrumok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DBFD92B-B56E-4101-A14B-FB25B315C5E4}"/>
              </a:ext>
            </a:extLst>
          </p:cNvPr>
          <p:cNvSpPr/>
          <p:nvPr/>
        </p:nvSpPr>
        <p:spPr>
          <a:xfrm>
            <a:off x="377505" y="2290194"/>
            <a:ext cx="52095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" dirty="0">
                <a:solidFill>
                  <a:srgbClr val="514843"/>
                </a:solidFill>
                <a:latin typeface="Arial"/>
              </a:rPr>
              <a:t>Alföldi Agrárszakképzési Centrum </a:t>
            </a:r>
          </a:p>
          <a:p>
            <a:endParaRPr lang="hu" dirty="0">
              <a:solidFill>
                <a:srgbClr val="514843"/>
              </a:solidFill>
              <a:latin typeface="Arial"/>
            </a:endParaRPr>
          </a:p>
          <a:p>
            <a:r>
              <a:rPr lang="hu" dirty="0">
                <a:solidFill>
                  <a:srgbClr val="514843"/>
                </a:solidFill>
                <a:latin typeface="Arial"/>
              </a:rPr>
              <a:t>Déli Agrárszakképzési Centrum </a:t>
            </a:r>
          </a:p>
          <a:p>
            <a:endParaRPr lang="hu" dirty="0">
              <a:solidFill>
                <a:srgbClr val="514843"/>
              </a:solidFill>
              <a:latin typeface="Arial"/>
            </a:endParaRPr>
          </a:p>
          <a:p>
            <a:r>
              <a:rPr lang="hu" b="1" dirty="0">
                <a:solidFill>
                  <a:srgbClr val="514843"/>
                </a:solidFill>
                <a:latin typeface="Arial"/>
              </a:rPr>
              <a:t>Északi Agrárszakképzési Centrum</a:t>
            </a:r>
          </a:p>
          <a:p>
            <a:endParaRPr lang="hu" dirty="0">
              <a:solidFill>
                <a:srgbClr val="514843"/>
              </a:solidFill>
              <a:latin typeface="Arial"/>
            </a:endParaRPr>
          </a:p>
          <a:p>
            <a:r>
              <a:rPr lang="hu" dirty="0">
                <a:solidFill>
                  <a:srgbClr val="514843"/>
                </a:solidFill>
                <a:latin typeface="Arial"/>
              </a:rPr>
              <a:t>Kisalföldi Agrárszakképzési Centrum</a:t>
            </a:r>
          </a:p>
          <a:p>
            <a:endParaRPr lang="hu" dirty="0">
              <a:solidFill>
                <a:srgbClr val="514843"/>
              </a:solidFill>
              <a:latin typeface="Arial"/>
            </a:endParaRPr>
          </a:p>
          <a:p>
            <a:r>
              <a:rPr lang="hu" dirty="0">
                <a:solidFill>
                  <a:srgbClr val="514843"/>
                </a:solidFill>
                <a:latin typeface="Arial"/>
              </a:rPr>
              <a:t>Közép-magyarországi Agrárszakképzési Centrum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D90C894-9074-40D2-8320-11C4CBEF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21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172750-B9B4-4D4B-BEE3-5BAE9FBF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Északi Agrárszakképzési Centrum Szabolcs-Szatmár- Bereg vármegyei intézményei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FD51A3-D8E5-41F5-967B-F1572B96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" b="1" dirty="0">
              <a:solidFill>
                <a:srgbClr val="514843"/>
              </a:solidFill>
              <a:latin typeface="Century Gothic" panose="020B0502020202020204" pitchFamily="34" charset="0"/>
            </a:endParaRPr>
          </a:p>
          <a:p>
            <a:r>
              <a:rPr lang="hu" dirty="0">
                <a:solidFill>
                  <a:srgbClr val="514843"/>
                </a:solidFill>
                <a:latin typeface="Century Gothic" panose="020B0502020202020204" pitchFamily="34" charset="0"/>
              </a:rPr>
              <a:t>Északi ASzC </a:t>
            </a:r>
            <a:r>
              <a:rPr lang="hu-HU" dirty="0">
                <a:solidFill>
                  <a:srgbClr val="514843"/>
                </a:solidFill>
                <a:latin typeface="Century Gothic" panose="020B0502020202020204" pitchFamily="34" charset="0"/>
              </a:rPr>
              <a:t>Baross László </a:t>
            </a:r>
            <a:r>
              <a:rPr lang="hu" dirty="0">
                <a:solidFill>
                  <a:srgbClr val="514843"/>
                </a:solidFill>
                <a:latin typeface="Century Gothic" panose="020B0502020202020204" pitchFamily="34" charset="0"/>
              </a:rPr>
              <a:t>Mezőgazdasági Technikum, Szakképző Iskola és Kollégium,</a:t>
            </a:r>
          </a:p>
          <a:p>
            <a:r>
              <a:rPr lang="hu" dirty="0">
                <a:solidFill>
                  <a:srgbClr val="514843"/>
                </a:solidFill>
                <a:latin typeface="Century Gothic" panose="020B0502020202020204" pitchFamily="34" charset="0"/>
              </a:rPr>
              <a:t> Északi A</a:t>
            </a:r>
            <a:r>
              <a:rPr lang="hu-HU" dirty="0">
                <a:solidFill>
                  <a:srgbClr val="514843"/>
                </a:solidFill>
                <a:latin typeface="Century Gothic" panose="020B0502020202020204" pitchFamily="34" charset="0"/>
              </a:rPr>
              <a:t>s</a:t>
            </a:r>
            <a:r>
              <a:rPr lang="hu" dirty="0">
                <a:solidFill>
                  <a:srgbClr val="514843"/>
                </a:solidFill>
                <a:latin typeface="Century Gothic" panose="020B0502020202020204" pitchFamily="34" charset="0"/>
              </a:rPr>
              <a:t>zC Vay Ádám Mezőgazdasági Technikum, Szakképző Iskola és Kollégium</a:t>
            </a:r>
          </a:p>
          <a:p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Északi ASzC Lippai János Mezőgazdasági Technikum és Szakképző Iskola</a:t>
            </a:r>
          </a:p>
          <a:p>
            <a:r>
              <a:rPr lang="hu" b="1" dirty="0">
                <a:solidFill>
                  <a:srgbClr val="514843"/>
                </a:solidFill>
                <a:latin typeface="Century Gothic" panose="020B0502020202020204" pitchFamily="34" charset="0"/>
              </a:rPr>
              <a:t>Északi ASzC Westsik Vilmos Élelmiszeripari Technikum és Szakképző Iskola</a:t>
            </a:r>
          </a:p>
          <a:p>
            <a:endParaRPr lang="hu" dirty="0">
              <a:solidFill>
                <a:srgbClr val="514843"/>
              </a:solidFill>
              <a:latin typeface="Century Gothic" panose="020B0502020202020204" pitchFamily="34" charset="0"/>
            </a:endParaRPr>
          </a:p>
          <a:p>
            <a:endParaRPr lang="hu" dirty="0">
              <a:solidFill>
                <a:srgbClr val="514843"/>
              </a:solidFill>
              <a:latin typeface="Century Gothic" panose="020B0502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5F3FE09-A3BF-4B5D-BA88-50AEFB6B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18E9BC-03E7-43FD-AE06-B9DE92F7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Oktatott ágazatok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EF0581-33F8-446A-8D2D-81A7D396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b="1" dirty="0"/>
              <a:t>Mezőgazdaság és erdészet</a:t>
            </a:r>
          </a:p>
          <a:p>
            <a:r>
              <a:rPr lang="hu-HU" sz="3600" b="1" dirty="0"/>
              <a:t>Élelmiszeripar</a:t>
            </a:r>
          </a:p>
          <a:p>
            <a:r>
              <a:rPr lang="hu-HU" sz="3600" dirty="0"/>
              <a:t>Rendészet és közszolgálat</a:t>
            </a:r>
          </a:p>
          <a:p>
            <a:r>
              <a:rPr lang="hu-HU" sz="3600" dirty="0"/>
              <a:t>Gépészet</a:t>
            </a:r>
          </a:p>
          <a:p>
            <a:r>
              <a:rPr lang="hu-HU" sz="3600" dirty="0"/>
              <a:t>Turizmus-vendéglátás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2D6028-004E-4ACA-979D-C7D6E80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Oktatási kínálatunk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02A73E-2E17-4D1D-9FFC-7197D5379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Szakmai oktatás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Szakmajegyzék szerinti oktatás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Kizárólag szakképző intézményben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Tanulói jogviszonyban 25 éves korig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Felnőttképzési jogviszonyban 16 éves kortól élethosszig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KKK szabályozza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Szakmai bizonyítvány- Államilag elismert középfokú végzettséget és szakképzettséget tanúsít és egy vagy több foglalkozás valamennyi munkakörének betöltésére képesít.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B0E070-A97B-48B3-B8EB-265A00D69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/>
              <a:t>Szakmai képzés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Szakképző intézményben és felnőttképzőnél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Ingyenesen kizárólag szakképző intézményben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Felnőttképzési jogviszonyban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Programkövetelmény szabályozza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Képesítő bizonyítvány-  Államilag elismert, önálló végzettségi szintet nem biztosító szakképesítést tanúsít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E5F12E1-3923-4962-A627-A90E3342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Szakmakínálatunk </a:t>
            </a:r>
            <a:r>
              <a:rPr lang="hu-HU" b="1" dirty="0" smtClean="0">
                <a:solidFill>
                  <a:schemeClr val="tx1"/>
                </a:solidFill>
              </a:rPr>
              <a:t>Nyíregyházán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hu-HU" b="1" dirty="0"/>
              <a:t>Kertész	</a:t>
            </a:r>
          </a:p>
          <a:p>
            <a:pPr>
              <a:spcBef>
                <a:spcPts val="600"/>
              </a:spcBef>
            </a:pPr>
            <a:r>
              <a:rPr lang="hu-HU" b="1" dirty="0"/>
              <a:t>Kertésztechnikus	</a:t>
            </a:r>
          </a:p>
          <a:p>
            <a:pPr>
              <a:spcBef>
                <a:spcPts val="600"/>
              </a:spcBef>
            </a:pPr>
            <a:r>
              <a:rPr lang="hu-HU" b="1" dirty="0"/>
              <a:t>Mezőgazdasági gépész	</a:t>
            </a:r>
          </a:p>
          <a:p>
            <a:pPr>
              <a:spcBef>
                <a:spcPts val="600"/>
              </a:spcBef>
            </a:pPr>
            <a:r>
              <a:rPr lang="hu-HU" b="1" dirty="0"/>
              <a:t>Mezőgazdasági technikus  </a:t>
            </a:r>
          </a:p>
          <a:p>
            <a:pPr>
              <a:spcBef>
                <a:spcPts val="600"/>
              </a:spcBef>
            </a:pPr>
            <a:r>
              <a:rPr lang="hu-HU" b="1" dirty="0" smtClean="0"/>
              <a:t>Mezőgazdasági </a:t>
            </a:r>
            <a:r>
              <a:rPr lang="hu-HU" b="1" dirty="0"/>
              <a:t>gépésztechnikus</a:t>
            </a:r>
          </a:p>
          <a:p>
            <a:pPr>
              <a:spcBef>
                <a:spcPts val="600"/>
              </a:spcBef>
            </a:pPr>
            <a:r>
              <a:rPr lang="hu-HU" b="1" dirty="0"/>
              <a:t>Gazda</a:t>
            </a:r>
          </a:p>
          <a:p>
            <a:pPr>
              <a:spcBef>
                <a:spcPts val="600"/>
              </a:spcBef>
            </a:pPr>
            <a:r>
              <a:rPr lang="hu-HU" dirty="0"/>
              <a:t>Erdésztechnikus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hu-HU" b="1" dirty="0"/>
              <a:t>Sütő- és cukrászipari technikus </a:t>
            </a:r>
          </a:p>
          <a:p>
            <a:pPr>
              <a:spcBef>
                <a:spcPts val="600"/>
              </a:spcBef>
            </a:pPr>
            <a:r>
              <a:rPr lang="hu-HU" b="1" dirty="0"/>
              <a:t>Élelmiszer ellenőrzési technikus  </a:t>
            </a:r>
          </a:p>
          <a:p>
            <a:pPr>
              <a:spcBef>
                <a:spcPts val="600"/>
              </a:spcBef>
            </a:pPr>
            <a:r>
              <a:rPr lang="hu-HU" b="1" dirty="0"/>
              <a:t>Húsipari technikus	</a:t>
            </a:r>
          </a:p>
          <a:p>
            <a:pPr>
              <a:spcBef>
                <a:spcPts val="600"/>
              </a:spcBef>
            </a:pPr>
            <a:r>
              <a:rPr lang="hu-HU" b="1" dirty="0"/>
              <a:t>Élelmiszeripari gépésztechnikus </a:t>
            </a:r>
          </a:p>
          <a:p>
            <a:pPr>
              <a:spcBef>
                <a:spcPts val="600"/>
              </a:spcBef>
            </a:pPr>
            <a:r>
              <a:rPr lang="hu-HU" b="1" dirty="0"/>
              <a:t>Édességkészítő	</a:t>
            </a:r>
          </a:p>
          <a:p>
            <a:pPr>
              <a:spcBef>
                <a:spcPts val="600"/>
              </a:spcBef>
            </a:pPr>
            <a:r>
              <a:rPr lang="hu-HU" b="1" dirty="0"/>
              <a:t>Élelmiszeripari gépkezelő</a:t>
            </a:r>
          </a:p>
          <a:p>
            <a:pPr>
              <a:spcBef>
                <a:spcPts val="600"/>
              </a:spcBef>
            </a:pPr>
            <a:r>
              <a:rPr lang="hu-HU" b="1" dirty="0"/>
              <a:t>Hentes és húskészítmény-készítő  </a:t>
            </a:r>
          </a:p>
          <a:p>
            <a:pPr>
              <a:spcBef>
                <a:spcPts val="600"/>
              </a:spcBef>
            </a:pPr>
            <a:r>
              <a:rPr lang="hu-HU" b="1" dirty="0"/>
              <a:t>Pék	</a:t>
            </a:r>
          </a:p>
          <a:p>
            <a:pPr>
              <a:spcBef>
                <a:spcPts val="600"/>
              </a:spcBef>
            </a:pPr>
            <a:r>
              <a:rPr lang="hu-HU" b="1" dirty="0"/>
              <a:t>Tartósítóipari termék-készítő	</a:t>
            </a:r>
          </a:p>
          <a:p>
            <a:pPr>
              <a:spcBef>
                <a:spcPts val="600"/>
              </a:spcBef>
            </a:pPr>
            <a:r>
              <a:rPr lang="hu-HU" b="1" dirty="0"/>
              <a:t>Pék-cukrász	</a:t>
            </a:r>
          </a:p>
          <a:p>
            <a:pPr>
              <a:spcBef>
                <a:spcPts val="600"/>
              </a:spcBef>
            </a:pPr>
            <a:r>
              <a:rPr lang="hu-HU" dirty="0"/>
              <a:t>Cukrász	</a:t>
            </a:r>
            <a:endParaRPr lang="hu-HU" sz="16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4B441A-C109-403D-A07E-4169C109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Ingyenes szakképesítések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EBF384-CB9D-40F5-B4E0-CD3D923614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/>
              <a:t>Állatorvosi asszisztens	600 óra   </a:t>
            </a:r>
          </a:p>
          <a:p>
            <a:r>
              <a:rPr lang="hu-HU" b="1" dirty="0"/>
              <a:t>Állattartó-telepi gépek kezelője	400 óra	  </a:t>
            </a:r>
          </a:p>
          <a:p>
            <a:r>
              <a:rPr lang="hu-HU" b="1" dirty="0"/>
              <a:t>Automata öntözőrendszer építő és karbantartó  400 óra </a:t>
            </a:r>
          </a:p>
          <a:p>
            <a:r>
              <a:rPr lang="hu-HU" b="1" dirty="0"/>
              <a:t>Baromfi-feldolgozó	500 óra	  </a:t>
            </a:r>
          </a:p>
          <a:p>
            <a:r>
              <a:rPr lang="hu-HU" b="1" dirty="0"/>
              <a:t>Belovagló	640 óra 	</a:t>
            </a:r>
          </a:p>
          <a:p>
            <a:r>
              <a:rPr lang="hu-HU" b="1" dirty="0" err="1"/>
              <a:t>Biogazdálkodó</a:t>
            </a:r>
            <a:r>
              <a:rPr lang="hu-HU" b="1" dirty="0"/>
              <a:t>	400 óra	  </a:t>
            </a:r>
          </a:p>
          <a:p>
            <a:r>
              <a:rPr lang="hu-HU" b="1" dirty="0"/>
              <a:t>Családellátó	420 óra 	</a:t>
            </a:r>
          </a:p>
          <a:p>
            <a:r>
              <a:rPr lang="hu-HU" b="1" dirty="0"/>
              <a:t>Dísznövénykertész	800 óra	 </a:t>
            </a:r>
          </a:p>
          <a:p>
            <a:r>
              <a:rPr lang="hu-HU" b="1" dirty="0"/>
              <a:t>Elektromos halászgép kezelője	300 óra	 </a:t>
            </a:r>
          </a:p>
          <a:p>
            <a:r>
              <a:rPr lang="hu-HU" b="1" dirty="0"/>
              <a:t>Erdészeti felkészítő gépek kezelője 170 óra</a:t>
            </a:r>
          </a:p>
          <a:p>
            <a:r>
              <a:rPr lang="hu-HU" b="1" dirty="0"/>
              <a:t>Erdészeti rakodógép kezelő	200 óra	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BCE9BA-BA95-4729-BE7D-1FFDE6FBF0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/>
              <a:t>Erdészeti rakodógép kezelő	200 óra	 </a:t>
            </a:r>
          </a:p>
          <a:p>
            <a:r>
              <a:rPr lang="hu-HU" b="1" dirty="0"/>
              <a:t>Faápoló	240 óra	  </a:t>
            </a:r>
          </a:p>
          <a:p>
            <a:r>
              <a:rPr lang="hu-HU" b="1" dirty="0"/>
              <a:t>Fakitermelő	400 óra	  </a:t>
            </a:r>
          </a:p>
          <a:p>
            <a:r>
              <a:rPr lang="hu-HU" b="1" dirty="0"/>
              <a:t>Falusi vendéglátó	800 óra	  1</a:t>
            </a:r>
          </a:p>
          <a:p>
            <a:r>
              <a:rPr lang="hu-HU" b="1" dirty="0"/>
              <a:t>Földügyi térinformatikus	480 óra 	</a:t>
            </a:r>
          </a:p>
          <a:p>
            <a:r>
              <a:rPr lang="hu-HU" b="1" dirty="0"/>
              <a:t>Gallyazó-daraboló	200 óra	</a:t>
            </a:r>
          </a:p>
          <a:p>
            <a:r>
              <a:rPr lang="hu-HU" b="1" dirty="0"/>
              <a:t>Kertészeti árudai eladó	600 óra	 </a:t>
            </a:r>
          </a:p>
          <a:p>
            <a:r>
              <a:rPr lang="hu-HU" b="1" dirty="0"/>
              <a:t>Kézműves élelmiszerkészítő	300 óra	</a:t>
            </a:r>
          </a:p>
          <a:p>
            <a:r>
              <a:rPr lang="hu-HU" b="1" dirty="0"/>
              <a:t>Koszorúkészítő	480 óra	</a:t>
            </a:r>
          </a:p>
          <a:p>
            <a:r>
              <a:rPr lang="hu-HU" b="1" dirty="0"/>
              <a:t>Kutyakozmetikus 	360 óra	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F8CEE7-C850-486A-958D-A0D39E3F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FB3346-F1DC-4CD8-BCEB-1DC76EEF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Ingyenes szakképesítések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4E75DA-AC80-4D94-B9EC-6145F5BC4F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Lakott-területi fakitermelő	200 óra	 </a:t>
            </a:r>
          </a:p>
          <a:p>
            <a:r>
              <a:rPr lang="hu-HU" b="1" dirty="0"/>
              <a:t>Lóápoló és gondozó	640 óra 	</a:t>
            </a:r>
          </a:p>
          <a:p>
            <a:r>
              <a:rPr lang="hu-HU" b="1" dirty="0"/>
              <a:t>Lovastúra-vezető	800 óra 	</a:t>
            </a:r>
          </a:p>
          <a:p>
            <a:r>
              <a:rPr lang="hu-HU" b="1" dirty="0"/>
              <a:t>Méhész	350 óra	 </a:t>
            </a:r>
          </a:p>
          <a:p>
            <a:r>
              <a:rPr lang="hu-HU" b="1" dirty="0"/>
              <a:t>Mezőgazdasági erő- és munkagépkezelő 300 óra 	</a:t>
            </a:r>
          </a:p>
          <a:p>
            <a:r>
              <a:rPr lang="hu-HU" b="1" dirty="0"/>
              <a:t>Mezőgazdasági gépjavító	600 óra 	</a:t>
            </a:r>
          </a:p>
          <a:p>
            <a:r>
              <a:rPr lang="hu-HU" b="1" dirty="0"/>
              <a:t>Mezőgazdasági rakodógépkezelő150 óra  	</a:t>
            </a:r>
          </a:p>
          <a:p>
            <a:r>
              <a:rPr lang="hu-HU" b="1" dirty="0"/>
              <a:t>Molnár	600 óra	 </a:t>
            </a:r>
          </a:p>
          <a:p>
            <a:r>
              <a:rPr lang="hu-HU" b="1" dirty="0"/>
              <a:t>Növényolajgyártó	400 óra	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C1B38C-6BBD-43E9-9F21-8E2FAE1F50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Lakott-területi fakitermelő	200 óra	 </a:t>
            </a:r>
          </a:p>
          <a:p>
            <a:r>
              <a:rPr lang="hu-HU" b="1" dirty="0"/>
              <a:t>Lóápoló és gondozó	640 óra 	</a:t>
            </a:r>
          </a:p>
          <a:p>
            <a:r>
              <a:rPr lang="hu-HU" b="1" dirty="0"/>
              <a:t>Lovastúra-vezető	800 óra 	</a:t>
            </a:r>
          </a:p>
          <a:p>
            <a:r>
              <a:rPr lang="hu-HU" b="1" dirty="0"/>
              <a:t>Méhész	350 óra	 </a:t>
            </a:r>
          </a:p>
          <a:p>
            <a:r>
              <a:rPr lang="hu-HU" b="1" dirty="0"/>
              <a:t>Mezőgazdasági erő- és munkagépkezelő 300 óra 	</a:t>
            </a:r>
          </a:p>
          <a:p>
            <a:r>
              <a:rPr lang="hu-HU" b="1" dirty="0"/>
              <a:t>Mezőgazdasági gépjavító	600 óra 	</a:t>
            </a:r>
          </a:p>
          <a:p>
            <a:r>
              <a:rPr lang="hu-HU" b="1" dirty="0"/>
              <a:t>Mezőgazdasági rakodógépkezelő	150 óra 	</a:t>
            </a:r>
          </a:p>
          <a:p>
            <a:r>
              <a:rPr lang="hu-HU" b="1" dirty="0"/>
              <a:t>Molnár	600 óra	 </a:t>
            </a:r>
          </a:p>
          <a:p>
            <a:r>
              <a:rPr lang="hu-HU" b="1" dirty="0"/>
              <a:t>Növényolajgyártó	400 óra	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3A7880-8912-4E60-B0A8-383C30A7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28" y="1227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4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83" y="1321456"/>
            <a:ext cx="7486537" cy="215817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65" y="3517126"/>
            <a:ext cx="5255207" cy="306655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73552" y="576072"/>
            <a:ext cx="653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Szakképzési juttatások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628" y="0"/>
            <a:ext cx="19813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4499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1363</TotalTime>
  <Words>466</Words>
  <Application>Microsoft Office PowerPoint</Application>
  <PresentationFormat>Szélesvásznú</PresentationFormat>
  <Paragraphs>133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Szálak</vt:lpstr>
      <vt:lpstr>Északi Agrárszakképzési Centrum</vt:lpstr>
      <vt:lpstr>PowerPoint-bemutató</vt:lpstr>
      <vt:lpstr>Északi Agrárszakképzési Centrum Szabolcs-Szatmár- Bereg vármegyei intézményei</vt:lpstr>
      <vt:lpstr>Oktatott ágazatok</vt:lpstr>
      <vt:lpstr>Oktatási kínálatunk</vt:lpstr>
      <vt:lpstr>Szakmakínálatunk Nyíregyházán</vt:lpstr>
      <vt:lpstr>Ingyenes szakképesítések</vt:lpstr>
      <vt:lpstr>Ingyenes szakképesítések</vt:lpstr>
      <vt:lpstr>PowerPoint-bemutató</vt:lpstr>
      <vt:lpstr>Jogosítvány szerzésének lehetősége</vt:lpstr>
      <vt:lpstr>Duális partnereink</vt:lpstr>
      <vt:lpstr>Duális képzés</vt:lpstr>
      <vt:lpstr>Északi ASzC Lippai János  Mezőgazdasági Technikum és Szakképző Iskola </vt:lpstr>
      <vt:lpstr>Északi ASzC Westsik Vilmos Élelmiszeripari Technikum és Szakképző Iskola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Agrárszakképzés és felnőttoktatás</dc:title>
  <dc:creator>admin</dc:creator>
  <cp:lastModifiedBy>Windows-felhasználó</cp:lastModifiedBy>
  <cp:revision>42</cp:revision>
  <dcterms:created xsi:type="dcterms:W3CDTF">2024-05-22T11:13:05Z</dcterms:created>
  <dcterms:modified xsi:type="dcterms:W3CDTF">2024-09-17T17:54:07Z</dcterms:modified>
</cp:coreProperties>
</file>