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57" r:id="rId3"/>
    <p:sldId id="258" r:id="rId4"/>
    <p:sldId id="260" r:id="rId5"/>
    <p:sldId id="261" r:id="rId6"/>
    <p:sldId id="263" r:id="rId7"/>
    <p:sldId id="262" r:id="rId8"/>
    <p:sldId id="259"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hu-HU"/>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hu-H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hu-H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DEC4B2-090F-44BE-812E-557BA2FFBC41}" type="slidenum">
              <a:rPr lang="en-US" altLang="hu-HU"/>
              <a:pPr/>
              <a:t>‹#›</a:t>
            </a:fld>
            <a:endParaRPr lang="en-US" altLang="hu-HU"/>
          </a:p>
        </p:txBody>
      </p:sp>
    </p:spTree>
    <p:extLst>
      <p:ext uri="{BB962C8B-B14F-4D97-AF65-F5344CB8AC3E}">
        <p14:creationId xmlns:p14="http://schemas.microsoft.com/office/powerpoint/2010/main" val="10766016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45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2CE35B69-F311-4AD4-82C3-3F3088F8E58C}" type="slidenum">
              <a:rPr lang="en-US" altLang="hu-HU" smtClean="0"/>
              <a:pPr/>
              <a:t>‹#›</a:t>
            </a:fld>
            <a:endParaRPr lang="en-US" altLang="hu-HU"/>
          </a:p>
        </p:txBody>
      </p:sp>
    </p:spTree>
    <p:extLst>
      <p:ext uri="{BB962C8B-B14F-4D97-AF65-F5344CB8AC3E}">
        <p14:creationId xmlns:p14="http://schemas.microsoft.com/office/powerpoint/2010/main" val="424156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1923F01F-F017-4CB6-ACA1-64434DD23733}" type="slidenum">
              <a:rPr lang="en-US" altLang="hu-HU" smtClean="0"/>
              <a:pPr/>
              <a:t>‹#›</a:t>
            </a:fld>
            <a:endParaRPr lang="en-US" altLang="hu-HU"/>
          </a:p>
        </p:txBody>
      </p:sp>
    </p:spTree>
    <p:extLst>
      <p:ext uri="{BB962C8B-B14F-4D97-AF65-F5344CB8AC3E}">
        <p14:creationId xmlns:p14="http://schemas.microsoft.com/office/powerpoint/2010/main" val="53924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797CA320-AFD3-4B60-A119-C08F7F9D5ABC}" type="slidenum">
              <a:rPr lang="en-US" altLang="hu-HU" smtClean="0"/>
              <a:pPr/>
              <a:t>‹#›</a:t>
            </a:fld>
            <a:endParaRPr lang="en-US" altLang="hu-HU"/>
          </a:p>
        </p:txBody>
      </p:sp>
    </p:spTree>
    <p:extLst>
      <p:ext uri="{BB962C8B-B14F-4D97-AF65-F5344CB8AC3E}">
        <p14:creationId xmlns:p14="http://schemas.microsoft.com/office/powerpoint/2010/main" val="191720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A861CA0F-13E6-4106-83C9-2F8FDA37ED17}" type="slidenum">
              <a:rPr lang="en-US" altLang="hu-HU" smtClean="0"/>
              <a:pPr/>
              <a:t>‹#›</a:t>
            </a:fld>
            <a:endParaRPr lang="en-US" altLang="hu-HU"/>
          </a:p>
        </p:txBody>
      </p:sp>
    </p:spTree>
    <p:extLst>
      <p:ext uri="{BB962C8B-B14F-4D97-AF65-F5344CB8AC3E}">
        <p14:creationId xmlns:p14="http://schemas.microsoft.com/office/powerpoint/2010/main" val="321520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45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DC28E008-3066-4B37-B078-F342661D5FED}" type="slidenum">
              <a:rPr lang="en-US" altLang="hu-HU" smtClean="0"/>
              <a:pPr/>
              <a:t>‹#›</a:t>
            </a:fld>
            <a:endParaRPr lang="en-US" altLang="hu-HU"/>
          </a:p>
        </p:txBody>
      </p:sp>
    </p:spTree>
    <p:extLst>
      <p:ext uri="{BB962C8B-B14F-4D97-AF65-F5344CB8AC3E}">
        <p14:creationId xmlns:p14="http://schemas.microsoft.com/office/powerpoint/2010/main" val="113122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en-US" altLang="hu-HU"/>
          </a:p>
        </p:txBody>
      </p:sp>
      <p:sp>
        <p:nvSpPr>
          <p:cNvPr id="6" name="Élőláb helye 5"/>
          <p:cNvSpPr>
            <a:spLocks noGrp="1"/>
          </p:cNvSpPr>
          <p:nvPr>
            <p:ph type="ftr" sz="quarter" idx="11"/>
          </p:nvPr>
        </p:nvSpPr>
        <p:spPr/>
        <p:txBody>
          <a:bodyPr/>
          <a:lstStyle/>
          <a:p>
            <a:endParaRPr lang="en-US" altLang="hu-HU"/>
          </a:p>
        </p:txBody>
      </p:sp>
      <p:sp>
        <p:nvSpPr>
          <p:cNvPr id="7" name="Dia számának helye 6"/>
          <p:cNvSpPr>
            <a:spLocks noGrp="1"/>
          </p:cNvSpPr>
          <p:nvPr>
            <p:ph type="sldNum" sz="quarter" idx="12"/>
          </p:nvPr>
        </p:nvSpPr>
        <p:spPr/>
        <p:txBody>
          <a:bodyPr/>
          <a:lstStyle/>
          <a:p>
            <a:fld id="{B2628E9F-EE2F-4767-9D7D-CBCA3545E779}" type="slidenum">
              <a:rPr lang="en-US" altLang="hu-HU" smtClean="0"/>
              <a:pPr/>
              <a:t>‹#›</a:t>
            </a:fld>
            <a:endParaRPr lang="en-US" altLang="hu-HU"/>
          </a:p>
        </p:txBody>
      </p:sp>
    </p:spTree>
    <p:extLst>
      <p:ext uri="{BB962C8B-B14F-4D97-AF65-F5344CB8AC3E}">
        <p14:creationId xmlns:p14="http://schemas.microsoft.com/office/powerpoint/2010/main" val="303074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en-US" altLang="hu-HU"/>
          </a:p>
        </p:txBody>
      </p:sp>
      <p:sp>
        <p:nvSpPr>
          <p:cNvPr id="8" name="Élőláb helye 7"/>
          <p:cNvSpPr>
            <a:spLocks noGrp="1"/>
          </p:cNvSpPr>
          <p:nvPr>
            <p:ph type="ftr" sz="quarter" idx="11"/>
          </p:nvPr>
        </p:nvSpPr>
        <p:spPr/>
        <p:txBody>
          <a:bodyPr/>
          <a:lstStyle/>
          <a:p>
            <a:endParaRPr lang="en-US" altLang="hu-HU"/>
          </a:p>
        </p:txBody>
      </p:sp>
      <p:sp>
        <p:nvSpPr>
          <p:cNvPr id="9" name="Dia számának helye 8"/>
          <p:cNvSpPr>
            <a:spLocks noGrp="1"/>
          </p:cNvSpPr>
          <p:nvPr>
            <p:ph type="sldNum" sz="quarter" idx="12"/>
          </p:nvPr>
        </p:nvSpPr>
        <p:spPr/>
        <p:txBody>
          <a:bodyPr/>
          <a:lstStyle/>
          <a:p>
            <a:fld id="{243B7899-4A4B-4670-BA44-1DAE3DE4286D}" type="slidenum">
              <a:rPr lang="en-US" altLang="hu-HU" smtClean="0"/>
              <a:pPr/>
              <a:t>‹#›</a:t>
            </a:fld>
            <a:endParaRPr lang="en-US" altLang="hu-HU"/>
          </a:p>
        </p:txBody>
      </p:sp>
    </p:spTree>
    <p:extLst>
      <p:ext uri="{BB962C8B-B14F-4D97-AF65-F5344CB8AC3E}">
        <p14:creationId xmlns:p14="http://schemas.microsoft.com/office/powerpoint/2010/main" val="388703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en-US" altLang="hu-HU"/>
          </a:p>
        </p:txBody>
      </p:sp>
      <p:sp>
        <p:nvSpPr>
          <p:cNvPr id="4" name="Élőláb helye 3"/>
          <p:cNvSpPr>
            <a:spLocks noGrp="1"/>
          </p:cNvSpPr>
          <p:nvPr>
            <p:ph type="ftr" sz="quarter" idx="11"/>
          </p:nvPr>
        </p:nvSpPr>
        <p:spPr/>
        <p:txBody>
          <a:bodyPr/>
          <a:lstStyle/>
          <a:p>
            <a:endParaRPr lang="en-US" altLang="hu-HU"/>
          </a:p>
        </p:txBody>
      </p:sp>
      <p:sp>
        <p:nvSpPr>
          <p:cNvPr id="5" name="Dia számának helye 4"/>
          <p:cNvSpPr>
            <a:spLocks noGrp="1"/>
          </p:cNvSpPr>
          <p:nvPr>
            <p:ph type="sldNum" sz="quarter" idx="12"/>
          </p:nvPr>
        </p:nvSpPr>
        <p:spPr/>
        <p:txBody>
          <a:bodyPr/>
          <a:lstStyle/>
          <a:p>
            <a:fld id="{55CFE0F8-99AC-4DD6-82DA-662864E34800}" type="slidenum">
              <a:rPr lang="en-US" altLang="hu-HU" smtClean="0"/>
              <a:pPr/>
              <a:t>‹#›</a:t>
            </a:fld>
            <a:endParaRPr lang="en-US" altLang="hu-HU"/>
          </a:p>
        </p:txBody>
      </p:sp>
    </p:spTree>
    <p:extLst>
      <p:ext uri="{BB962C8B-B14F-4D97-AF65-F5344CB8AC3E}">
        <p14:creationId xmlns:p14="http://schemas.microsoft.com/office/powerpoint/2010/main" val="383630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en-US" altLang="hu-HU"/>
          </a:p>
        </p:txBody>
      </p:sp>
      <p:sp>
        <p:nvSpPr>
          <p:cNvPr id="3" name="Élőláb helye 2"/>
          <p:cNvSpPr>
            <a:spLocks noGrp="1"/>
          </p:cNvSpPr>
          <p:nvPr>
            <p:ph type="ftr" sz="quarter" idx="11"/>
          </p:nvPr>
        </p:nvSpPr>
        <p:spPr/>
        <p:txBody>
          <a:bodyPr/>
          <a:lstStyle/>
          <a:p>
            <a:endParaRPr lang="en-US" altLang="hu-HU"/>
          </a:p>
        </p:txBody>
      </p:sp>
      <p:sp>
        <p:nvSpPr>
          <p:cNvPr id="4" name="Dia számának helye 3"/>
          <p:cNvSpPr>
            <a:spLocks noGrp="1"/>
          </p:cNvSpPr>
          <p:nvPr>
            <p:ph type="sldNum" sz="quarter" idx="12"/>
          </p:nvPr>
        </p:nvSpPr>
        <p:spPr/>
        <p:txBody>
          <a:bodyPr/>
          <a:lstStyle/>
          <a:p>
            <a:fld id="{94A23AB3-012F-4916-9A57-A8B458E0D2BC}" type="slidenum">
              <a:rPr lang="en-US" altLang="hu-HU" smtClean="0"/>
              <a:pPr/>
              <a:t>‹#›</a:t>
            </a:fld>
            <a:endParaRPr lang="en-US" altLang="hu-HU"/>
          </a:p>
        </p:txBody>
      </p:sp>
    </p:spTree>
    <p:extLst>
      <p:ext uri="{BB962C8B-B14F-4D97-AF65-F5344CB8AC3E}">
        <p14:creationId xmlns:p14="http://schemas.microsoft.com/office/powerpoint/2010/main" val="98800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en-US" altLang="hu-HU"/>
          </a:p>
        </p:txBody>
      </p:sp>
      <p:sp>
        <p:nvSpPr>
          <p:cNvPr id="6" name="Élőláb helye 5"/>
          <p:cNvSpPr>
            <a:spLocks noGrp="1"/>
          </p:cNvSpPr>
          <p:nvPr>
            <p:ph type="ftr" sz="quarter" idx="11"/>
          </p:nvPr>
        </p:nvSpPr>
        <p:spPr/>
        <p:txBody>
          <a:bodyPr/>
          <a:lstStyle/>
          <a:p>
            <a:endParaRPr lang="en-US" altLang="hu-HU"/>
          </a:p>
        </p:txBody>
      </p:sp>
      <p:sp>
        <p:nvSpPr>
          <p:cNvPr id="7" name="Dia számának helye 6"/>
          <p:cNvSpPr>
            <a:spLocks noGrp="1"/>
          </p:cNvSpPr>
          <p:nvPr>
            <p:ph type="sldNum" sz="quarter" idx="12"/>
          </p:nvPr>
        </p:nvSpPr>
        <p:spPr/>
        <p:txBody>
          <a:bodyPr/>
          <a:lstStyle/>
          <a:p>
            <a:fld id="{4EAB8BAC-5402-4D54-9A33-D9DA3C7C6541}" type="slidenum">
              <a:rPr lang="en-US" altLang="hu-HU" smtClean="0"/>
              <a:pPr/>
              <a:t>‹#›</a:t>
            </a:fld>
            <a:endParaRPr lang="en-US" altLang="hu-HU"/>
          </a:p>
        </p:txBody>
      </p:sp>
    </p:spTree>
    <p:extLst>
      <p:ext uri="{BB962C8B-B14F-4D97-AF65-F5344CB8AC3E}">
        <p14:creationId xmlns:p14="http://schemas.microsoft.com/office/powerpoint/2010/main" val="403578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en-US" altLang="hu-HU"/>
          </a:p>
        </p:txBody>
      </p:sp>
      <p:sp>
        <p:nvSpPr>
          <p:cNvPr id="6" name="Élőláb helye 5"/>
          <p:cNvSpPr>
            <a:spLocks noGrp="1"/>
          </p:cNvSpPr>
          <p:nvPr>
            <p:ph type="ftr" sz="quarter" idx="11"/>
          </p:nvPr>
        </p:nvSpPr>
        <p:spPr/>
        <p:txBody>
          <a:bodyPr/>
          <a:lstStyle/>
          <a:p>
            <a:endParaRPr lang="en-US" altLang="hu-HU"/>
          </a:p>
        </p:txBody>
      </p:sp>
      <p:sp>
        <p:nvSpPr>
          <p:cNvPr id="7" name="Dia számának helye 6"/>
          <p:cNvSpPr>
            <a:spLocks noGrp="1"/>
          </p:cNvSpPr>
          <p:nvPr>
            <p:ph type="sldNum" sz="quarter" idx="12"/>
          </p:nvPr>
        </p:nvSpPr>
        <p:spPr/>
        <p:txBody>
          <a:bodyPr/>
          <a:lstStyle/>
          <a:p>
            <a:fld id="{3DE4C495-F4E3-45D2-B839-E5417B75D873}" type="slidenum">
              <a:rPr lang="en-US" altLang="hu-HU" smtClean="0"/>
              <a:pPr/>
              <a:t>‹#›</a:t>
            </a:fld>
            <a:endParaRPr lang="en-US" altLang="hu-HU"/>
          </a:p>
        </p:txBody>
      </p:sp>
    </p:spTree>
    <p:extLst>
      <p:ext uri="{BB962C8B-B14F-4D97-AF65-F5344CB8AC3E}">
        <p14:creationId xmlns:p14="http://schemas.microsoft.com/office/powerpoint/2010/main" val="291834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hu-HU"/>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hu-HU"/>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0E269-155C-4701-A6AF-E9E389376BB2}" type="slidenum">
              <a:rPr lang="en-US" altLang="hu-HU" smtClean="0"/>
              <a:pPr/>
              <a:t>‹#›</a:t>
            </a:fld>
            <a:endParaRPr lang="en-US" altLang="hu-HU"/>
          </a:p>
        </p:txBody>
      </p:sp>
    </p:spTree>
    <p:extLst>
      <p:ext uri="{BB962C8B-B14F-4D97-AF65-F5344CB8AC3E}">
        <p14:creationId xmlns:p14="http://schemas.microsoft.com/office/powerpoint/2010/main" val="1022139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231820"/>
            <a:ext cx="7886700" cy="1004551"/>
          </a:xfrm>
        </p:spPr>
        <p:txBody>
          <a:bodyPr>
            <a:normAutofit/>
          </a:bodyPr>
          <a:lstStyle/>
          <a:p>
            <a:pPr algn="ctr"/>
            <a:r>
              <a:rPr lang="hu-HU" sz="5400" b="1" dirty="0" smtClean="0">
                <a:latin typeface="+mn-lt"/>
              </a:rPr>
              <a:t>REFORMÁCIÓ</a:t>
            </a:r>
            <a:endParaRPr lang="hu-HU" sz="5400" b="1" dirty="0">
              <a:latin typeface="+mn-lt"/>
            </a:endParaRPr>
          </a:p>
        </p:txBody>
      </p:sp>
      <p:pic>
        <p:nvPicPr>
          <p:cNvPr id="7" name="Kép 6"/>
          <p:cNvPicPr/>
          <p:nvPr/>
        </p:nvPicPr>
        <p:blipFill>
          <a:blip r:embed="rId2">
            <a:extLst>
              <a:ext uri="{28A0092B-C50C-407E-A947-70E740481C1C}">
                <a14:useLocalDpi xmlns:a14="http://schemas.microsoft.com/office/drawing/2010/main" val="0"/>
              </a:ext>
            </a:extLst>
          </a:blip>
          <a:stretch>
            <a:fillRect/>
          </a:stretch>
        </p:blipFill>
        <p:spPr>
          <a:xfrm>
            <a:off x="1691640" y="1097280"/>
            <a:ext cx="5760720" cy="5760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141669"/>
            <a:ext cx="7886700" cy="1249250"/>
          </a:xfrm>
        </p:spPr>
        <p:txBody>
          <a:bodyPr>
            <a:normAutofit/>
          </a:bodyPr>
          <a:lstStyle/>
          <a:p>
            <a:pPr algn="ctr"/>
            <a:r>
              <a:rPr lang="hu-HU" altLang="hu-HU" sz="4800" b="1" dirty="0" smtClean="0">
                <a:latin typeface="+mn-lt"/>
              </a:rPr>
              <a:t>TÖRTÉNELMI HÁTTÉR</a:t>
            </a:r>
            <a:endParaRPr lang="hu-HU" altLang="hu-HU" sz="4800" b="1" dirty="0">
              <a:latin typeface="+mn-lt"/>
            </a:endParaRPr>
          </a:p>
        </p:txBody>
      </p:sp>
      <p:sp>
        <p:nvSpPr>
          <p:cNvPr id="24579" name="Rectangle 3"/>
          <p:cNvSpPr>
            <a:spLocks noGrp="1" noChangeArrowheads="1"/>
          </p:cNvSpPr>
          <p:nvPr>
            <p:ph idx="1"/>
          </p:nvPr>
        </p:nvSpPr>
        <p:spPr>
          <a:xfrm>
            <a:off x="628650" y="1700011"/>
            <a:ext cx="7794133" cy="4618619"/>
          </a:xfrm>
        </p:spPr>
        <p:txBody>
          <a:bodyPr>
            <a:normAutofit/>
          </a:bodyPr>
          <a:lstStyle/>
          <a:p>
            <a:pPr marL="216000" indent="-216000" algn="just">
              <a:lnSpc>
                <a:spcPct val="100000"/>
              </a:lnSpc>
              <a:spcBef>
                <a:spcPts val="1200"/>
              </a:spcBef>
              <a:spcAft>
                <a:spcPts val="1200"/>
              </a:spcAft>
            </a:pPr>
            <a:r>
              <a:rPr lang="hu-HU" altLang="hu-HU" sz="2800" b="1" dirty="0" smtClean="0"/>
              <a:t>Első prédikátorok hazánkban Habsburg Mária támogatásával</a:t>
            </a:r>
          </a:p>
          <a:p>
            <a:pPr marL="216000" indent="-216000" algn="just">
              <a:lnSpc>
                <a:spcPct val="100000"/>
              </a:lnSpc>
              <a:spcBef>
                <a:spcPts val="1200"/>
              </a:spcBef>
              <a:spcAft>
                <a:spcPts val="1200"/>
              </a:spcAft>
            </a:pPr>
            <a:r>
              <a:rPr lang="hu-HU" altLang="hu-HU" sz="2800" b="1" dirty="0" smtClean="0"/>
              <a:t>1530-as 40-es évek: református irányzat</a:t>
            </a:r>
          </a:p>
          <a:p>
            <a:pPr marL="216000" indent="-216000" algn="just">
              <a:lnSpc>
                <a:spcPct val="100000"/>
              </a:lnSpc>
              <a:spcBef>
                <a:spcPts val="1200"/>
              </a:spcBef>
              <a:spcAft>
                <a:spcPts val="1200"/>
              </a:spcAft>
            </a:pPr>
            <a:r>
              <a:rPr lang="hu-HU" altLang="hu-HU" sz="2800" b="1" dirty="0" smtClean="0"/>
              <a:t>A XVI. század végére az ország 80 %-a protestáns lett</a:t>
            </a:r>
          </a:p>
          <a:p>
            <a:pPr marL="216000" indent="-216000" algn="just">
              <a:lnSpc>
                <a:spcPct val="100000"/>
              </a:lnSpc>
              <a:spcBef>
                <a:spcPts val="1200"/>
              </a:spcBef>
              <a:spcAft>
                <a:spcPts val="1200"/>
              </a:spcAft>
            </a:pPr>
            <a:r>
              <a:rPr lang="hu-HU" altLang="hu-HU" sz="2800" b="1" dirty="0" smtClean="0"/>
              <a:t>A legszebb középkori templomok ma is többnyire református tulajdonban vannak (értékes falfestmények)</a:t>
            </a:r>
            <a:endParaRPr lang="hu-HU" altLang="hu-HU"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8045" y="252550"/>
            <a:ext cx="8856617" cy="1262741"/>
          </a:xfrm>
        </p:spPr>
        <p:txBody>
          <a:bodyPr>
            <a:normAutofit fontScale="90000"/>
          </a:bodyPr>
          <a:lstStyle/>
          <a:p>
            <a:pPr algn="ctr"/>
            <a:r>
              <a:rPr lang="hu-HU" sz="4800" b="1" dirty="0" smtClean="0">
                <a:latin typeface="+mn-lt"/>
              </a:rPr>
              <a:t>NYÍRBÁTOR REFORMÁTUS TEMPLOM</a:t>
            </a:r>
            <a:endParaRPr lang="hu-HU" sz="4800" b="1" dirty="0">
              <a:latin typeface="+mn-lt"/>
            </a:endParaRPr>
          </a:p>
        </p:txBody>
      </p:sp>
      <p:sp>
        <p:nvSpPr>
          <p:cNvPr id="3" name="Tartalom helye 2"/>
          <p:cNvSpPr>
            <a:spLocks noGrp="1"/>
          </p:cNvSpPr>
          <p:nvPr>
            <p:ph idx="1"/>
          </p:nvPr>
        </p:nvSpPr>
        <p:spPr>
          <a:xfrm>
            <a:off x="548640" y="1690689"/>
            <a:ext cx="8194766" cy="4840740"/>
          </a:xfrm>
        </p:spPr>
        <p:txBody>
          <a:bodyPr>
            <a:normAutofit fontScale="92500" lnSpcReduction="10000"/>
          </a:bodyPr>
          <a:lstStyle/>
          <a:p>
            <a:pPr algn="just">
              <a:lnSpc>
                <a:spcPct val="110000"/>
              </a:lnSpc>
              <a:spcAft>
                <a:spcPts val="1200"/>
              </a:spcAft>
            </a:pPr>
            <a:r>
              <a:rPr lang="hu-HU" sz="3200" b="1" dirty="0" smtClean="0"/>
              <a:t>Magyarország legnagyobb gótikus temploma</a:t>
            </a:r>
          </a:p>
          <a:p>
            <a:pPr algn="just">
              <a:lnSpc>
                <a:spcPct val="110000"/>
              </a:lnSpc>
              <a:spcAft>
                <a:spcPts val="1200"/>
              </a:spcAft>
            </a:pPr>
            <a:r>
              <a:rPr lang="hu-HU" sz="3200" b="1" dirty="0" smtClean="0"/>
              <a:t>Báthori István erdélyi vajda építtette</a:t>
            </a:r>
          </a:p>
          <a:p>
            <a:pPr algn="just">
              <a:lnSpc>
                <a:spcPct val="110000"/>
              </a:lnSpc>
              <a:spcAft>
                <a:spcPts val="1200"/>
              </a:spcAft>
            </a:pPr>
            <a:r>
              <a:rPr lang="hu-HU" sz="3200" b="1" dirty="0" smtClean="0"/>
              <a:t>Kenyérmezei csata a törökök ellen 1479 </a:t>
            </a:r>
          </a:p>
          <a:p>
            <a:pPr algn="just">
              <a:lnSpc>
                <a:spcPct val="110000"/>
              </a:lnSpc>
              <a:spcAft>
                <a:spcPts val="1200"/>
              </a:spcAft>
            </a:pPr>
            <a:r>
              <a:rPr lang="hu-HU" sz="3200" b="1" i="1" dirty="0"/>
              <a:t>„Istenem, ha ezt a csatát megnyerhetném, akkor két templomot építek Neked </a:t>
            </a:r>
            <a:r>
              <a:rPr lang="hu-HU" sz="3200" b="1" i="1" dirty="0" smtClean="0"/>
              <a:t>Bátorban.”</a:t>
            </a:r>
          </a:p>
          <a:p>
            <a:pPr algn="just">
              <a:lnSpc>
                <a:spcPct val="110000"/>
              </a:lnSpc>
              <a:spcAft>
                <a:spcPts val="1200"/>
              </a:spcAft>
            </a:pPr>
            <a:r>
              <a:rPr lang="hu-HU" sz="3200" b="1" dirty="0" smtClean="0"/>
              <a:t>1547-ben </a:t>
            </a:r>
            <a:r>
              <a:rPr lang="hu-HU" sz="3200" b="1" dirty="0"/>
              <a:t>Báthori György áttért a református hitre, és átadta a család templomát a református </a:t>
            </a:r>
            <a:r>
              <a:rPr lang="hu-HU" sz="3200" b="1" dirty="0" smtClean="0"/>
              <a:t>gyülekezetnek</a:t>
            </a:r>
            <a:endParaRPr lang="hu-HU" sz="3200" b="1" dirty="0"/>
          </a:p>
        </p:txBody>
      </p:sp>
    </p:spTree>
    <p:extLst>
      <p:ext uri="{BB962C8B-B14F-4D97-AF65-F5344CB8AC3E}">
        <p14:creationId xmlns:p14="http://schemas.microsoft.com/office/powerpoint/2010/main" val="301580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ájl:Nyírbátor légifotó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68" y="265157"/>
            <a:ext cx="6912013" cy="4881609"/>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24284" y="2617694"/>
            <a:ext cx="3003176" cy="4168588"/>
          </a:xfrm>
          <a:prstGeom prst="rect">
            <a:avLst/>
          </a:prstGeom>
        </p:spPr>
      </p:pic>
    </p:spTree>
    <p:extLst>
      <p:ext uri="{BB962C8B-B14F-4D97-AF65-F5344CB8AC3E}">
        <p14:creationId xmlns:p14="http://schemas.microsoft.com/office/powerpoint/2010/main" val="153000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628650" y="210580"/>
            <a:ext cx="7886700" cy="1325563"/>
          </a:xfrm>
        </p:spPr>
        <p:txBody>
          <a:bodyPr>
            <a:normAutofit/>
          </a:bodyPr>
          <a:lstStyle/>
          <a:p>
            <a:pPr algn="ctr"/>
            <a:r>
              <a:rPr lang="hu-HU" sz="4800" b="1" dirty="0" smtClean="0">
                <a:latin typeface="+mn-lt"/>
              </a:rPr>
              <a:t>XVI. SZÁZAD</a:t>
            </a:r>
            <a:endParaRPr lang="hu-HU" sz="4800" b="1" dirty="0">
              <a:latin typeface="+mn-lt"/>
            </a:endParaRPr>
          </a:p>
        </p:txBody>
      </p:sp>
      <p:sp>
        <p:nvSpPr>
          <p:cNvPr id="4" name="Tartalom helye 3"/>
          <p:cNvSpPr>
            <a:spLocks noGrp="1"/>
          </p:cNvSpPr>
          <p:nvPr>
            <p:ph idx="1"/>
          </p:nvPr>
        </p:nvSpPr>
        <p:spPr>
          <a:xfrm>
            <a:off x="628650" y="1449548"/>
            <a:ext cx="7886700" cy="4351338"/>
          </a:xfrm>
        </p:spPr>
        <p:txBody>
          <a:bodyPr>
            <a:noAutofit/>
          </a:bodyPr>
          <a:lstStyle/>
          <a:p>
            <a:pPr>
              <a:lnSpc>
                <a:spcPct val="100000"/>
              </a:lnSpc>
              <a:spcAft>
                <a:spcPts val="1200"/>
              </a:spcAft>
            </a:pPr>
            <a:r>
              <a:rPr lang="hu-HU" sz="3600" b="1" dirty="0" smtClean="0"/>
              <a:t>A reformáció mozgalma jelentősen átalakította a társadalmat, a lakosság szemléletét</a:t>
            </a:r>
          </a:p>
          <a:p>
            <a:pPr>
              <a:lnSpc>
                <a:spcPct val="100000"/>
              </a:lnSpc>
              <a:spcAft>
                <a:spcPts val="1200"/>
              </a:spcAft>
            </a:pPr>
            <a:r>
              <a:rPr lang="hu-HU" sz="3600" b="1" dirty="0" smtClean="0"/>
              <a:t>Polgárság megerősödése</a:t>
            </a:r>
          </a:p>
          <a:p>
            <a:pPr>
              <a:lnSpc>
                <a:spcPct val="100000"/>
              </a:lnSpc>
              <a:spcAft>
                <a:spcPts val="1200"/>
              </a:spcAft>
            </a:pPr>
            <a:r>
              <a:rPr lang="hu-HU" sz="3600" b="1" dirty="0" smtClean="0"/>
              <a:t>Egyéni vállalkozások</a:t>
            </a:r>
          </a:p>
          <a:p>
            <a:pPr>
              <a:lnSpc>
                <a:spcPct val="100000"/>
              </a:lnSpc>
              <a:spcAft>
                <a:spcPts val="1200"/>
              </a:spcAft>
            </a:pPr>
            <a:r>
              <a:rPr lang="hu-HU" sz="3600" b="1" dirty="0" smtClean="0"/>
              <a:t>Szabadpiac</a:t>
            </a:r>
          </a:p>
          <a:p>
            <a:pPr>
              <a:lnSpc>
                <a:spcPct val="100000"/>
              </a:lnSpc>
              <a:spcAft>
                <a:spcPts val="1200"/>
              </a:spcAft>
            </a:pPr>
            <a:r>
              <a:rPr lang="hu-HU" sz="3600" b="1" dirty="0"/>
              <a:t>A</a:t>
            </a:r>
            <a:r>
              <a:rPr lang="hu-HU" sz="3600" b="1" dirty="0" smtClean="0"/>
              <a:t>z ipar és a kereskedelem fellendülése</a:t>
            </a:r>
            <a:endParaRPr lang="hu-HU" sz="3600" b="1" dirty="0"/>
          </a:p>
        </p:txBody>
      </p:sp>
    </p:spTree>
    <p:extLst>
      <p:ext uri="{BB962C8B-B14F-4D97-AF65-F5344CB8AC3E}">
        <p14:creationId xmlns:p14="http://schemas.microsoft.com/office/powerpoint/2010/main" val="192681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0"/>
            <a:ext cx="7886700" cy="1648496"/>
          </a:xfrm>
        </p:spPr>
        <p:txBody>
          <a:bodyPr>
            <a:normAutofit/>
          </a:bodyPr>
          <a:lstStyle/>
          <a:p>
            <a:pPr algn="ctr"/>
            <a:r>
              <a:rPr lang="hu-HU" sz="4800" b="1" dirty="0" smtClean="0">
                <a:latin typeface="+mn-lt"/>
              </a:rPr>
              <a:t>XVII. </a:t>
            </a:r>
            <a:r>
              <a:rPr lang="hu-HU" sz="4800" b="1" dirty="0">
                <a:latin typeface="+mn-lt"/>
              </a:rPr>
              <a:t>SZÁZAD</a:t>
            </a:r>
            <a:endParaRPr lang="hu-HU" sz="4800" dirty="0">
              <a:latin typeface="+mn-lt"/>
            </a:endParaRPr>
          </a:p>
        </p:txBody>
      </p:sp>
      <p:sp>
        <p:nvSpPr>
          <p:cNvPr id="3" name="Tartalom helye 2"/>
          <p:cNvSpPr>
            <a:spLocks noGrp="1"/>
          </p:cNvSpPr>
          <p:nvPr>
            <p:ph idx="1"/>
          </p:nvPr>
        </p:nvSpPr>
        <p:spPr>
          <a:xfrm>
            <a:off x="361815" y="1481071"/>
            <a:ext cx="8420369" cy="5241701"/>
          </a:xfrm>
        </p:spPr>
        <p:txBody>
          <a:bodyPr>
            <a:noAutofit/>
          </a:bodyPr>
          <a:lstStyle/>
          <a:p>
            <a:pPr algn="just">
              <a:lnSpc>
                <a:spcPct val="100000"/>
              </a:lnSpc>
              <a:spcAft>
                <a:spcPts val="600"/>
              </a:spcAft>
            </a:pPr>
            <a:r>
              <a:rPr lang="hu-HU" sz="2800" b="1" dirty="0" smtClean="0"/>
              <a:t>A magyar főnemesek nagy gazdasági és politikai </a:t>
            </a:r>
            <a:r>
              <a:rPr lang="hu-HU" sz="3200" b="1" dirty="0" smtClean="0"/>
              <a:t>hatalommal rendelkeztek</a:t>
            </a:r>
          </a:p>
          <a:p>
            <a:pPr algn="just">
              <a:lnSpc>
                <a:spcPct val="100000"/>
              </a:lnSpc>
              <a:spcAft>
                <a:spcPts val="600"/>
              </a:spcAft>
            </a:pPr>
            <a:r>
              <a:rPr lang="hu-HU" sz="3200" b="1" dirty="0" smtClean="0"/>
              <a:t>A </a:t>
            </a:r>
            <a:r>
              <a:rPr lang="hu-HU" sz="3200" b="1" dirty="0"/>
              <a:t>fejedelmi udvar a reprezentáció legfontosabb színtere </a:t>
            </a:r>
            <a:r>
              <a:rPr lang="hu-HU" sz="3200" b="1" dirty="0" smtClean="0"/>
              <a:t>volt</a:t>
            </a:r>
          </a:p>
          <a:p>
            <a:pPr algn="just">
              <a:lnSpc>
                <a:spcPct val="100000"/>
              </a:lnSpc>
              <a:spcAft>
                <a:spcPts val="600"/>
              </a:spcAft>
            </a:pPr>
            <a:r>
              <a:rPr lang="hu-HU" sz="3200" b="1" dirty="0"/>
              <a:t>A hatalom egyik kifejezője a ruházat volt, ez mutatta a </a:t>
            </a:r>
            <a:r>
              <a:rPr lang="hu-HU" sz="3200" b="1" dirty="0" smtClean="0"/>
              <a:t>gazdagságot</a:t>
            </a:r>
          </a:p>
          <a:p>
            <a:pPr algn="just">
              <a:lnSpc>
                <a:spcPct val="100000"/>
              </a:lnSpc>
              <a:spcAft>
                <a:spcPts val="600"/>
              </a:spcAft>
            </a:pPr>
            <a:r>
              <a:rPr lang="hu-HU" sz="3200" b="1" dirty="0" smtClean="0"/>
              <a:t>A ruha anyaga, színe, szabása megmutatta a társadalmi státuszt, anyagi helyzetet és a családi állapotot </a:t>
            </a:r>
          </a:p>
        </p:txBody>
      </p:sp>
    </p:spTree>
    <p:extLst>
      <p:ext uri="{BB962C8B-B14F-4D97-AF65-F5344CB8AC3E}">
        <p14:creationId xmlns:p14="http://schemas.microsoft.com/office/powerpoint/2010/main" val="102603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334851" y="365127"/>
            <a:ext cx="8525813" cy="1231854"/>
          </a:xfrm>
        </p:spPr>
        <p:txBody>
          <a:bodyPr>
            <a:noAutofit/>
          </a:bodyPr>
          <a:lstStyle/>
          <a:p>
            <a:r>
              <a:rPr lang="hu-HU" sz="4400" b="1" dirty="0" smtClean="0">
                <a:latin typeface="+mn-lt"/>
              </a:rPr>
              <a:t>TEXTILTÍPUSOK A XVII. SZÁZADBAN</a:t>
            </a:r>
            <a:endParaRPr lang="hu-HU" sz="4400" b="1" dirty="0">
              <a:latin typeface="+mn-lt"/>
            </a:endParaRPr>
          </a:p>
        </p:txBody>
      </p:sp>
      <p:sp>
        <p:nvSpPr>
          <p:cNvPr id="8" name="Tartalom helye 7"/>
          <p:cNvSpPr>
            <a:spLocks noGrp="1"/>
          </p:cNvSpPr>
          <p:nvPr>
            <p:ph idx="1"/>
          </p:nvPr>
        </p:nvSpPr>
        <p:spPr>
          <a:xfrm>
            <a:off x="450761" y="1825624"/>
            <a:ext cx="8409903" cy="4871390"/>
          </a:xfrm>
        </p:spPr>
        <p:txBody>
          <a:bodyPr>
            <a:normAutofit lnSpcReduction="10000"/>
          </a:bodyPr>
          <a:lstStyle/>
          <a:p>
            <a:pPr marL="0" indent="0">
              <a:spcAft>
                <a:spcPts val="600"/>
              </a:spcAft>
              <a:buNone/>
            </a:pPr>
            <a:r>
              <a:rPr lang="hu-HU" sz="3600" b="1" dirty="0"/>
              <a:t>Alapanyagok</a:t>
            </a:r>
            <a:r>
              <a:rPr lang="hu-HU" sz="3600" b="1" dirty="0" smtClean="0"/>
              <a:t>: </a:t>
            </a:r>
          </a:p>
          <a:p>
            <a:pPr lvl="4">
              <a:spcAft>
                <a:spcPts val="600"/>
              </a:spcAft>
            </a:pPr>
            <a:r>
              <a:rPr lang="hu-HU" sz="3200" b="1" dirty="0"/>
              <a:t>Skarlátposztó (velencei skarlát, török </a:t>
            </a:r>
            <a:r>
              <a:rPr lang="hu-HU" sz="3200" b="1" dirty="0" smtClean="0"/>
              <a:t>gránát gyapjúszövet)</a:t>
            </a:r>
          </a:p>
          <a:p>
            <a:pPr lvl="4">
              <a:spcAft>
                <a:spcPts val="600"/>
              </a:spcAft>
            </a:pPr>
            <a:r>
              <a:rPr lang="hu-HU" sz="3200" b="1" dirty="0" smtClean="0"/>
              <a:t>Tiszta </a:t>
            </a:r>
            <a:r>
              <a:rPr lang="hu-HU" sz="3200" b="1" dirty="0"/>
              <a:t>és kevert </a:t>
            </a:r>
            <a:r>
              <a:rPr lang="hu-HU" sz="3200" b="1" dirty="0" smtClean="0"/>
              <a:t>selyemanyagok</a:t>
            </a:r>
          </a:p>
          <a:p>
            <a:pPr lvl="4">
              <a:spcAft>
                <a:spcPts val="600"/>
              </a:spcAft>
            </a:pPr>
            <a:r>
              <a:rPr lang="hu-HU" sz="3200" b="1" dirty="0" smtClean="0"/>
              <a:t>Lenvászon</a:t>
            </a:r>
          </a:p>
          <a:p>
            <a:pPr lvl="4">
              <a:spcAft>
                <a:spcPts val="600"/>
              </a:spcAft>
            </a:pPr>
            <a:r>
              <a:rPr lang="hu-HU" sz="3200" b="1" dirty="0" smtClean="0"/>
              <a:t>Vont </a:t>
            </a:r>
            <a:r>
              <a:rPr lang="hu-HU" sz="3200" b="1" dirty="0"/>
              <a:t>arany és vont ezüst </a:t>
            </a:r>
            <a:r>
              <a:rPr lang="hu-HU" sz="3200" b="1" dirty="0" smtClean="0"/>
              <a:t>anyagok (selyem alapba arany </a:t>
            </a:r>
            <a:r>
              <a:rPr lang="hu-HU" sz="3200" b="1" dirty="0"/>
              <a:t>vagy</a:t>
            </a:r>
            <a:r>
              <a:rPr lang="hu-HU" sz="3200" b="1" dirty="0" smtClean="0"/>
              <a:t> ezüst fonalakat szőttek</a:t>
            </a:r>
          </a:p>
          <a:p>
            <a:pPr lvl="4"/>
            <a:r>
              <a:rPr lang="hu-HU" sz="3200" b="1" dirty="0"/>
              <a:t>Változatos színek: </a:t>
            </a:r>
            <a:r>
              <a:rPr lang="hu-HU" sz="3200" b="1" dirty="0" smtClean="0"/>
              <a:t>fehér, szederszín, királyszín (élénk piros), barackvirág</a:t>
            </a:r>
            <a:endParaRPr lang="hu-HU" sz="3200" b="1" dirty="0"/>
          </a:p>
          <a:p>
            <a:pPr lvl="4"/>
            <a:endParaRPr lang="hu-HU" sz="1250" dirty="0"/>
          </a:p>
          <a:p>
            <a:pPr marL="0" indent="0">
              <a:buNone/>
            </a:pPr>
            <a:endParaRPr lang="hu-HU" sz="2000" dirty="0" smtClean="0"/>
          </a:p>
          <a:p>
            <a:pPr lvl="1"/>
            <a:endParaRPr lang="hu-HU" dirty="0"/>
          </a:p>
        </p:txBody>
      </p:sp>
    </p:spTree>
    <p:extLst>
      <p:ext uri="{BB962C8B-B14F-4D97-AF65-F5344CB8AC3E}">
        <p14:creationId xmlns:p14="http://schemas.microsoft.com/office/powerpoint/2010/main" val="349686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normAutofit/>
          </a:bodyPr>
          <a:lstStyle/>
          <a:p>
            <a:r>
              <a:rPr lang="hu-HU" sz="5400" b="1" dirty="0" smtClean="0">
                <a:latin typeface="+mn-lt"/>
              </a:rPr>
              <a:t>FELADAT</a:t>
            </a:r>
            <a:endParaRPr lang="hu-HU" sz="5400" b="1" dirty="0">
              <a:latin typeface="+mn-lt"/>
            </a:endParaRPr>
          </a:p>
        </p:txBody>
      </p:sp>
      <p:sp>
        <p:nvSpPr>
          <p:cNvPr id="6" name="Tartalom helye 5"/>
          <p:cNvSpPr>
            <a:spLocks noGrp="1"/>
          </p:cNvSpPr>
          <p:nvPr>
            <p:ph idx="1"/>
          </p:nvPr>
        </p:nvSpPr>
        <p:spPr>
          <a:xfrm>
            <a:off x="628650" y="1825625"/>
            <a:ext cx="7886700" cy="4678206"/>
          </a:xfrm>
        </p:spPr>
        <p:txBody>
          <a:bodyPr>
            <a:normAutofit fontScale="92500"/>
          </a:bodyPr>
          <a:lstStyle/>
          <a:p>
            <a:pPr marL="0" indent="0">
              <a:lnSpc>
                <a:spcPct val="100000"/>
              </a:lnSpc>
              <a:spcBef>
                <a:spcPts val="1200"/>
              </a:spcBef>
              <a:spcAft>
                <a:spcPts val="1200"/>
              </a:spcAft>
              <a:buNone/>
            </a:pPr>
            <a:r>
              <a:rPr lang="hu-HU" sz="4300" b="1" dirty="0" smtClean="0"/>
              <a:t>Szempontok</a:t>
            </a:r>
            <a:r>
              <a:rPr lang="hu-HU" sz="3600" b="1" dirty="0" smtClean="0"/>
              <a:t>:</a:t>
            </a:r>
          </a:p>
          <a:p>
            <a:pPr lvl="5">
              <a:lnSpc>
                <a:spcPct val="100000"/>
              </a:lnSpc>
              <a:spcBef>
                <a:spcPts val="1200"/>
              </a:spcBef>
              <a:spcAft>
                <a:spcPts val="1200"/>
              </a:spcAft>
            </a:pPr>
            <a:r>
              <a:rPr lang="hu-HU" sz="3900" b="1" dirty="0" smtClean="0"/>
              <a:t>Ki volt Ő?</a:t>
            </a:r>
          </a:p>
          <a:p>
            <a:pPr lvl="5">
              <a:lnSpc>
                <a:spcPct val="100000"/>
              </a:lnSpc>
              <a:spcBef>
                <a:spcPts val="1200"/>
              </a:spcBef>
              <a:spcAft>
                <a:spcPts val="1200"/>
              </a:spcAft>
            </a:pPr>
            <a:r>
              <a:rPr lang="hu-HU" sz="3900" b="1" dirty="0" smtClean="0"/>
              <a:t>Mikor élt?</a:t>
            </a:r>
          </a:p>
          <a:p>
            <a:pPr lvl="5">
              <a:lnSpc>
                <a:spcPct val="100000"/>
              </a:lnSpc>
              <a:spcBef>
                <a:spcPts val="1200"/>
              </a:spcBef>
              <a:spcAft>
                <a:spcPts val="1200"/>
              </a:spcAft>
            </a:pPr>
            <a:r>
              <a:rPr lang="hu-HU" sz="3900" b="1" dirty="0" smtClean="0"/>
              <a:t>Található-e kép róla?</a:t>
            </a:r>
          </a:p>
          <a:p>
            <a:pPr lvl="5">
              <a:lnSpc>
                <a:spcPct val="100000"/>
              </a:lnSpc>
              <a:spcBef>
                <a:spcPts val="1200"/>
              </a:spcBef>
              <a:spcAft>
                <a:spcPts val="1200"/>
              </a:spcAft>
            </a:pPr>
            <a:r>
              <a:rPr lang="hu-HU" sz="3900" b="1" dirty="0" smtClean="0"/>
              <a:t>Milyen jellemző ruhatípusban látható a képen?</a:t>
            </a:r>
          </a:p>
        </p:txBody>
      </p:sp>
      <p:pic>
        <p:nvPicPr>
          <p:cNvPr id="25604" name="Picture 4" descr="hordozható számítógép iphone számítógép macbook mac írás munka technológia hivatal szakma kert otthoni munkavégzés terasz Google blogger szabadúszó multimédia munkahely macintosh személyi számítógép számítógép monitor egyéni vállalkozó számítógép hardver személyi számítógép hardver megjelenítő eszköz számítógépes pro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469" y="0"/>
            <a:ext cx="4061531" cy="251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3008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235</Words>
  <Application>Microsoft Office PowerPoint</Application>
  <PresentationFormat>Diavetítés a képernyőre (4:3 oldalarány)</PresentationFormat>
  <Paragraphs>37</Paragraphs>
  <Slides>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vt:i4>
      </vt:variant>
    </vt:vector>
  </HeadingPairs>
  <TitlesOfParts>
    <vt:vector size="12" baseType="lpstr">
      <vt:lpstr>Arial</vt:lpstr>
      <vt:lpstr>Calibri</vt:lpstr>
      <vt:lpstr>Calibri Light</vt:lpstr>
      <vt:lpstr>Office-téma</vt:lpstr>
      <vt:lpstr>REFORMÁCIÓ</vt:lpstr>
      <vt:lpstr>TÖRTÉNELMI HÁTTÉR</vt:lpstr>
      <vt:lpstr>NYÍRBÁTOR REFORMÁTUS TEMPLOM</vt:lpstr>
      <vt:lpstr>PowerPoint-bemutató</vt:lpstr>
      <vt:lpstr>XVI. SZÁZAD</vt:lpstr>
      <vt:lpstr>XVII. SZÁZAD</vt:lpstr>
      <vt:lpstr>TEXTILTÍPUSOK A XVII. SZÁZADBAN</vt:lpstr>
      <vt:lpstr>FELADAT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User</dc:creator>
  <cp:lastModifiedBy>Felhasználó</cp:lastModifiedBy>
  <cp:revision>19</cp:revision>
  <dcterms:created xsi:type="dcterms:W3CDTF">2019-10-23T16:15:54Z</dcterms:created>
  <dcterms:modified xsi:type="dcterms:W3CDTF">2019-10-29T21:11:02Z</dcterms:modified>
</cp:coreProperties>
</file>