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1" r:id="rId2"/>
    <p:sldId id="1072" r:id="rId3"/>
    <p:sldId id="587" r:id="rId4"/>
    <p:sldId id="1052" r:id="rId5"/>
    <p:sldId id="1054" r:id="rId6"/>
    <p:sldId id="1073" r:id="rId7"/>
    <p:sldId id="1055" r:id="rId8"/>
    <p:sldId id="1056" r:id="rId9"/>
    <p:sldId id="1057" r:id="rId10"/>
    <p:sldId id="1071" r:id="rId11"/>
    <p:sldId id="1068" r:id="rId12"/>
    <p:sldId id="1069" r:id="rId13"/>
    <p:sldId id="1070" r:id="rId14"/>
    <p:sldId id="1051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A3034-FA7B-42E4-B35B-035071AA7D96}" type="datetimeFigureOut">
              <a:rPr lang="hu-HU" smtClean="0"/>
              <a:t>2024. 09. 17.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5F616-8C03-46F4-AD4E-C133BDD44E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461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85385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hu-HU" smtClean="0"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9058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351802-52D7-4F79-8192-3FBE80069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1F627FF-B7D5-456B-AE05-8471F371E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3C7E887-DE95-4B55-8EC5-D641E2A71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A6D1B-86DD-4E9C-8547-9551B9FEEA56}" type="datetimeFigureOut">
              <a:rPr lang="hu-HU" smtClean="0"/>
              <a:t>2024. 09. 17.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781C726-5CD6-4257-8AD0-4EB0C029D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7D1F961-B522-4FA0-A5A0-34459A36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D1B3-9809-41EE-B8FC-635383C40A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2850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28AD8A-BA46-4B61-9EC3-9E384E127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077EBA0-18D7-4362-820D-429EA4E51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3928E1D-E754-4032-BF97-8C185B9C9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A6D1B-86DD-4E9C-8547-9551B9FEEA56}" type="datetimeFigureOut">
              <a:rPr lang="hu-HU" smtClean="0"/>
              <a:t>2024. 09. 17.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1E9A0B6-6D45-4631-8EA0-0C444ACBC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C37358F-5F83-4E7D-8BAF-9048969EB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D1B3-9809-41EE-B8FC-635383C40A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6819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3F9143A-AF00-4EA8-8E5C-A01E6B0561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65083C4-3C1B-45A3-9588-91EB0AFFF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B7F6A0D-0F92-49C5-9A6C-88542604A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A6D1B-86DD-4E9C-8547-9551B9FEEA56}" type="datetimeFigureOut">
              <a:rPr lang="hu-HU" smtClean="0"/>
              <a:t>2024. 09. 17.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3EB8AF7-A3D9-4F22-80D8-F8054DB5B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9144F6B-A837-424B-A1FB-9E754EA0C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D1B3-9809-41EE-B8FC-635383C40A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7771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F1E3DD-4207-4795-A3B3-7473866CE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B30FCAF-E08E-4AF4-A898-D02711428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F52A44D-1EBD-4A74-A8BF-09561F6D0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A6D1B-86DD-4E9C-8547-9551B9FEEA56}" type="datetimeFigureOut">
              <a:rPr lang="hu-HU" smtClean="0"/>
              <a:t>2024. 09. 17.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F08DE81-B449-4645-8D9C-25BECC321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AD043FE-36C7-4BFE-8F75-B3AD549E7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D1B3-9809-41EE-B8FC-635383C40A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3960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82C2C0-2026-4110-A235-D24FA3BA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F95EA79-3BA8-4E47-8EC7-BEBACB18C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F408362-5CE7-48EF-9F85-A0CD5C7F3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A6D1B-86DD-4E9C-8547-9551B9FEEA56}" type="datetimeFigureOut">
              <a:rPr lang="hu-HU" smtClean="0"/>
              <a:t>2024. 09. 17.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7E1BD3F-2653-4112-A2D4-B4CD60587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428B153-EA13-44CA-9A3A-DE95F56E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D1B3-9809-41EE-B8FC-635383C40A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9222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391365-3955-4161-9225-FB0D407CE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2F6E03E-3F62-4911-A46D-77DBD0ED90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E120BCA-A1A9-4D3D-BE64-AAE24989A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2B3E983-C5DD-48B3-B9C5-4001CE773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A6D1B-86DD-4E9C-8547-9551B9FEEA56}" type="datetimeFigureOut">
              <a:rPr lang="hu-HU" smtClean="0"/>
              <a:t>2024. 09. 17.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8A44A24-A67C-4FFA-908D-76A358B09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EEB6E55-1A59-4807-8FBB-F92054F2F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D1B3-9809-41EE-B8FC-635383C40A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681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67F556-FFEC-462A-8916-9493C00C1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18F436B-DC8B-4317-8B1B-F8E3A7BA5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7369500-4707-46A3-98AB-9EAF17314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C0C1BDF9-F182-4F46-8EE9-B852F6E41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E2CBE690-B44F-4344-8D98-5810217C36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5599EFF7-530B-4D73-B2E8-8CAEF2CA4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A6D1B-86DD-4E9C-8547-9551B9FEEA56}" type="datetimeFigureOut">
              <a:rPr lang="hu-HU" smtClean="0"/>
              <a:t>2024. 09. 17.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C54706F-7FA4-4EA4-B92E-EEEB9D2D5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AB9B62F-1090-4F38-B44E-EF5901A0D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D1B3-9809-41EE-B8FC-635383C40A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602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462144-89E1-4EA8-A917-3922CCECE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F6842F1-47FF-4E11-8994-AE073A9FB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A6D1B-86DD-4E9C-8547-9551B9FEEA56}" type="datetimeFigureOut">
              <a:rPr lang="hu-HU" smtClean="0"/>
              <a:t>2024. 09. 17.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5409AFF-8247-418D-B410-1DB7C5794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A84CD02-D16D-40C5-A6C6-21CC06DAB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D1B3-9809-41EE-B8FC-635383C40A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0030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6244523F-50B2-476A-9628-9283020D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A6D1B-86DD-4E9C-8547-9551B9FEEA56}" type="datetimeFigureOut">
              <a:rPr lang="hu-HU" smtClean="0"/>
              <a:t>2024. 09. 17.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F950D2B-9034-424B-A382-41C458F4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44C9160-AF16-4F7C-B949-A3BCBD93F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D1B3-9809-41EE-B8FC-635383C40A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264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987ACC-0717-4FC2-9B0D-EF5694A0B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46832A-AFA2-4D2F-A16A-AA04E728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374B14A-7824-487D-825C-D5BD82858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EC458A0-CE8D-4370-98CC-43EC03C10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A6D1B-86DD-4E9C-8547-9551B9FEEA56}" type="datetimeFigureOut">
              <a:rPr lang="hu-HU" smtClean="0"/>
              <a:t>2024. 09. 17.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1E3FC3E-E7AB-4E27-AC2D-90525D818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1623C20-C95E-482C-9097-A707C1A24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D1B3-9809-41EE-B8FC-635383C40A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629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C967B1-DF07-4B6D-83AE-B3A9B0894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BD7786EA-22BA-4C81-950D-FEFCA5AB1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8C26B8A-A3E3-48BA-9B5F-ACA984505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F8A75BE-A51A-43AD-A16B-3D01A0FD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A6D1B-86DD-4E9C-8547-9551B9FEEA56}" type="datetimeFigureOut">
              <a:rPr lang="hu-HU" smtClean="0"/>
              <a:t>2024. 09. 17.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A04610A-9473-4E2F-A072-D8E293BA9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C0C3E62-1AE1-4A72-B674-506B619BC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1D1B3-9809-41EE-B8FC-635383C40A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8671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5218167-735F-4823-B8E2-66516AFB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70BEAAB-6C87-4B74-8792-524645AA7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25E323D-2356-4EFC-AA94-CAACAA678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A6D1B-86DD-4E9C-8547-9551B9FEEA56}" type="datetimeFigureOut">
              <a:rPr lang="hu-HU" smtClean="0"/>
              <a:t>2024. 09. 17.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3E20CD8-0611-4A9D-A0DE-CF66E0464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71292E4-8BBA-4E1E-BC64-C07F13AD8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1D1B3-9809-41EE-B8FC-635383C40A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178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65461" y="6228784"/>
            <a:ext cx="4089256" cy="461726"/>
          </a:xfrm>
        </p:spPr>
        <p:txBody>
          <a:bodyPr rtlCol="0">
            <a:normAutofit/>
          </a:bodyPr>
          <a:lstStyle/>
          <a:p>
            <a:pPr rtl="0"/>
            <a:r>
              <a:rPr lang="hu-HU" dirty="0"/>
              <a:t>Nyíregyháza, 2024.09.18.</a:t>
            </a: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901911" y="167490"/>
            <a:ext cx="8388178" cy="1331360"/>
          </a:xfrm>
        </p:spPr>
        <p:txBody>
          <a:bodyPr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u-HU" sz="4400" dirty="0"/>
              <a:t>KÖZÖS PÁLYAORIENTÁCIÓS</a:t>
            </a:r>
            <a:br>
              <a:rPr lang="hu-HU" sz="4400" dirty="0"/>
            </a:br>
            <a:r>
              <a:rPr lang="hu-HU" sz="4400" dirty="0"/>
              <a:t> SZÜLŐI ÉRTEKEZLET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D69C9A4-0AA1-4E91-BBDF-43AABF2A7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000" y="1664883"/>
            <a:ext cx="7980000" cy="43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4" descr="Kép 4">
            <a:extLst>
              <a:ext uri="{FF2B5EF4-FFF2-40B4-BE49-F238E27FC236}">
                <a16:creationId xmlns:a16="http://schemas.microsoft.com/office/drawing/2014/main" id="{C38F81C9-387B-47D4-86E1-0B8486045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925" y="327796"/>
            <a:ext cx="2464842" cy="108070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Táblázat 17">
            <a:extLst>
              <a:ext uri="{FF2B5EF4-FFF2-40B4-BE49-F238E27FC236}">
                <a16:creationId xmlns:a16="http://schemas.microsoft.com/office/drawing/2014/main" id="{D7C0EE9D-CBAC-4AA1-A2C0-953F6FCB841C}"/>
              </a:ext>
            </a:extLst>
          </p:cNvPr>
          <p:cNvGraphicFramePr>
            <a:graphicFrameLocks noGrp="1"/>
          </p:cNvGraphicFramePr>
          <p:nvPr/>
        </p:nvGraphicFramePr>
        <p:xfrm>
          <a:off x="989845" y="1561943"/>
          <a:ext cx="10212309" cy="460593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270120">
                  <a:extLst>
                    <a:ext uri="{9D8B030D-6E8A-4147-A177-3AD203B41FA5}">
                      <a16:colId xmlns:a16="http://schemas.microsoft.com/office/drawing/2014/main" val="589897082"/>
                    </a:ext>
                  </a:extLst>
                </a:gridCol>
                <a:gridCol w="1780247">
                  <a:extLst>
                    <a:ext uri="{9D8B030D-6E8A-4147-A177-3AD203B41FA5}">
                      <a16:colId xmlns:a16="http://schemas.microsoft.com/office/drawing/2014/main" val="1414769031"/>
                    </a:ext>
                  </a:extLst>
                </a:gridCol>
                <a:gridCol w="2504450">
                  <a:extLst>
                    <a:ext uri="{9D8B030D-6E8A-4147-A177-3AD203B41FA5}">
                      <a16:colId xmlns:a16="http://schemas.microsoft.com/office/drawing/2014/main" val="3196004507"/>
                    </a:ext>
                  </a:extLst>
                </a:gridCol>
                <a:gridCol w="2657492">
                  <a:extLst>
                    <a:ext uri="{9D8B030D-6E8A-4147-A177-3AD203B41FA5}">
                      <a16:colId xmlns:a16="http://schemas.microsoft.com/office/drawing/2014/main" val="3166834896"/>
                    </a:ext>
                  </a:extLst>
                </a:gridCol>
              </a:tblGrid>
              <a:tr h="3045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Iskola neve, címe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Igazgató neve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Elérhetőségek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Központi elérhetőségek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extLst>
                  <a:ext uri="{0D108BD9-81ED-4DB2-BD59-A6C34878D82A}">
                    <a16:rowId xmlns:a16="http://schemas.microsoft.com/office/drawing/2014/main" val="4265513598"/>
                  </a:ext>
                </a:extLst>
              </a:tr>
              <a:tr h="9789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Nyíregyházi SZC Széchenyi István Technikum és Kollégium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4400 Nyíregyháza, 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Városmajor utca 4.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Szabó Attila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szabo.attila@nyszc.hu, 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06-70/1980-058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iskola@nyirszikszi.hu,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+36 70 199 5667,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www.nyirszikszi.hu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28844453"/>
                  </a:ext>
                </a:extLst>
              </a:tr>
              <a:tr h="7811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Nyíregyházi SZC Sipkay Barna Technikum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4400 Nyíregyháza, 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Krúdy Gyula utca 32.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Zsigó Zita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zsigo.zita@nyszc.hu, 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06-70/1980-059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info@sipkay.hu,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+36 42 512 340,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www.sipkay.hu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78546548"/>
                  </a:ext>
                </a:extLst>
              </a:tr>
              <a:tr h="7811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Nyíregyházi SZC Vásárhelyi Pál Technikum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4400 Nyíregyháza, 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Vasvári Pál utca 16.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Barna Zoltán Gábor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barna.zoltan@nyszc.hu, 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06-70/1980-060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info@nyszcevisz.hu,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+36 70 199 5711,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www.nyszcevisz.hu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07940682"/>
                  </a:ext>
                </a:extLst>
              </a:tr>
              <a:tr h="9789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Nyíregyházi SZC Wesselényi Miklós Technikum és Kollégium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4400 Nyíregyháza, 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Dugonics utca 10-12.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Bánné Gulyás Katalin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banne.gulyas.katalin@nyszc.hu, 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06-30/536-1283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suli@wmk.hu,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+36 70 199 5726,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www.wmk.hu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91508138"/>
                  </a:ext>
                </a:extLst>
              </a:tr>
              <a:tr h="7811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Nyíregyházi SZC Zay Anna Technikum és Kollégium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4400 Nyíregyháza, Család utca 11.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Vargáné Nemes Ildikó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vargane.nemes.ildiko@nyszc.hu, 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06-70/1980-062</a:t>
                      </a:r>
                      <a:endParaRPr lang="hu-HU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titkarsag@zay.hu,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+36 70 199 6735,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www.zay.hu</a:t>
                      </a:r>
                      <a:endParaRPr lang="hu-HU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50604642"/>
                  </a:ext>
                </a:extLst>
              </a:tr>
            </a:tbl>
          </a:graphicData>
        </a:graphic>
      </p:graphicFrame>
      <p:sp>
        <p:nvSpPr>
          <p:cNvPr id="16" name="Cím 1">
            <a:extLst>
              <a:ext uri="{FF2B5EF4-FFF2-40B4-BE49-F238E27FC236}">
                <a16:creationId xmlns:a16="http://schemas.microsoft.com/office/drawing/2014/main" id="{7CA5A60D-BEB1-4E1F-95F3-BEBB3A513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460271"/>
            <a:ext cx="8724576" cy="815755"/>
          </a:xfrm>
        </p:spPr>
        <p:txBody>
          <a:bodyPr>
            <a:normAutofit/>
          </a:bodyPr>
          <a:lstStyle/>
          <a:p>
            <a:r>
              <a:rPr lang="hu-HU" sz="4300" dirty="0"/>
              <a:t>Iskoláink elérhetőségei II.</a:t>
            </a:r>
          </a:p>
        </p:txBody>
      </p:sp>
    </p:spTree>
    <p:extLst>
      <p:ext uri="{BB962C8B-B14F-4D97-AF65-F5344CB8AC3E}">
        <p14:creationId xmlns:p14="http://schemas.microsoft.com/office/powerpoint/2010/main" val="296455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4" descr="Kép 4">
            <a:extLst>
              <a:ext uri="{FF2B5EF4-FFF2-40B4-BE49-F238E27FC236}">
                <a16:creationId xmlns:a16="http://schemas.microsoft.com/office/drawing/2014/main" id="{C38F81C9-387B-47D4-86E1-0B8486045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925" y="327796"/>
            <a:ext cx="2464842" cy="108070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Cím 1"/>
          <p:cNvSpPr>
            <a:spLocks noGrp="1"/>
          </p:cNvSpPr>
          <p:nvPr>
            <p:ph type="title"/>
          </p:nvPr>
        </p:nvSpPr>
        <p:spPr>
          <a:xfrm>
            <a:off x="355600" y="369951"/>
            <a:ext cx="8724576" cy="815755"/>
          </a:xfrm>
        </p:spPr>
        <p:txBody>
          <a:bodyPr>
            <a:normAutofit/>
          </a:bodyPr>
          <a:lstStyle/>
          <a:p>
            <a:r>
              <a:rPr lang="hu-HU" sz="4300" dirty="0"/>
              <a:t>Nyílt napok az iskoláinkban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801118"/>
              </p:ext>
            </p:extLst>
          </p:nvPr>
        </p:nvGraphicFramePr>
        <p:xfrm>
          <a:off x="2100488" y="1534808"/>
          <a:ext cx="7991024" cy="454536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12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8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10"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1" u="none" strike="noStrike" dirty="0">
                          <a:effectLst/>
                          <a:latin typeface="+mn-lt"/>
                        </a:rPr>
                        <a:t>Iskola neve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1" u="none" strike="noStrike" dirty="0">
                          <a:effectLst/>
                          <a:latin typeface="+mn-lt"/>
                        </a:rPr>
                        <a:t>Dátum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389"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u="none" strike="noStrike" dirty="0">
                          <a:effectLst/>
                          <a:latin typeface="+mn-lt"/>
                        </a:rPr>
                        <a:t>Bánki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2024. november 12 - 14.,</a:t>
                      </a:r>
                    </a:p>
                    <a:p>
                      <a:pPr algn="ctr" fontAlgn="b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2025. január 15.</a:t>
                      </a: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389"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u="none" strike="noStrike" dirty="0">
                          <a:effectLst/>
                          <a:latin typeface="+mn-lt"/>
                        </a:rPr>
                        <a:t>Bencs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2024. október 16.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389"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u="none" strike="noStrike" dirty="0" err="1">
                          <a:effectLst/>
                          <a:latin typeface="+mn-lt"/>
                        </a:rPr>
                        <a:t>Inczédy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0" dirty="0">
                          <a:effectLst/>
                          <a:latin typeface="+mn-lt"/>
                        </a:rPr>
                        <a:t>2024. október 24.,</a:t>
                      </a:r>
                    </a:p>
                    <a:p>
                      <a:pPr algn="ctr"/>
                      <a:r>
                        <a:rPr lang="hu-HU" sz="1600" b="0" dirty="0">
                          <a:effectLst/>
                          <a:latin typeface="+mn-lt"/>
                        </a:rPr>
                        <a:t>2024. november 27.</a:t>
                      </a: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389"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u="none" strike="noStrike" dirty="0">
                          <a:effectLst/>
                          <a:latin typeface="+mn-lt"/>
                        </a:rPr>
                        <a:t>Teleki (Tiszalök)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2024. november 14.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528"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u="none" strike="noStrike" dirty="0">
                          <a:effectLst/>
                          <a:latin typeface="+mn-lt"/>
                        </a:rPr>
                        <a:t>Tiszavasvári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2024. szeptember 30 – 2024. október 02.</a:t>
                      </a: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389"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u="none" strike="noStrike" dirty="0">
                          <a:effectLst/>
                          <a:latin typeface="+mn-lt"/>
                        </a:rPr>
                        <a:t>Széchenyi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2024. október 10 - 11.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288"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u="none" strike="noStrike" dirty="0">
                          <a:effectLst/>
                          <a:latin typeface="+mn-lt"/>
                        </a:rPr>
                        <a:t>Sipkay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2024. október 04.,</a:t>
                      </a:r>
                    </a:p>
                    <a:p>
                      <a:pPr algn="ctr" fontAlgn="b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2024. október 11.</a:t>
                      </a: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389"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u="none" strike="noStrike" dirty="0">
                          <a:effectLst/>
                          <a:latin typeface="+mn-lt"/>
                        </a:rPr>
                        <a:t>Vásárhelyi Pál (ÉVISZ)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2024. szeptember 26.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389"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u="none" strike="noStrike" dirty="0">
                          <a:effectLst/>
                          <a:latin typeface="+mn-lt"/>
                        </a:rPr>
                        <a:t>Wesselényi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dirty="0">
                          <a:latin typeface="+mn-lt"/>
                        </a:rPr>
                        <a:t>2024. október 1.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059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u="none" strike="noStrike" dirty="0" err="1">
                          <a:effectLst/>
                          <a:latin typeface="+mn-lt"/>
                        </a:rPr>
                        <a:t>Zay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2024. szeptember 25.,</a:t>
                      </a:r>
                    </a:p>
                    <a:p>
                      <a:pPr algn="ctr" fontAlgn="b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2024. november 13.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247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4" descr="Kép 4">
            <a:extLst>
              <a:ext uri="{FF2B5EF4-FFF2-40B4-BE49-F238E27FC236}">
                <a16:creationId xmlns:a16="http://schemas.microsoft.com/office/drawing/2014/main" id="{C38F81C9-387B-47D4-86E1-0B8486045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925" y="327796"/>
            <a:ext cx="2464842" cy="108070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Cím 1"/>
          <p:cNvSpPr>
            <a:spLocks noGrp="1"/>
          </p:cNvSpPr>
          <p:nvPr>
            <p:ph type="title"/>
          </p:nvPr>
        </p:nvSpPr>
        <p:spPr>
          <a:xfrm>
            <a:off x="516466" y="448815"/>
            <a:ext cx="8724576" cy="815755"/>
          </a:xfrm>
        </p:spPr>
        <p:txBody>
          <a:bodyPr>
            <a:normAutofit/>
          </a:bodyPr>
          <a:lstStyle/>
          <a:p>
            <a:r>
              <a:rPr lang="hu-HU" sz="4300" dirty="0"/>
              <a:t>Fontosabb felvételi határidők</a:t>
            </a:r>
          </a:p>
        </p:txBody>
      </p:sp>
      <p:sp>
        <p:nvSpPr>
          <p:cNvPr id="17" name="Tartalom helye 5"/>
          <p:cNvSpPr>
            <a:spLocks noGrp="1"/>
          </p:cNvSpPr>
          <p:nvPr>
            <p:ph idx="1"/>
          </p:nvPr>
        </p:nvSpPr>
        <p:spPr>
          <a:xfrm>
            <a:off x="516466" y="1408503"/>
            <a:ext cx="11395296" cy="4568882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  <a:defRPr/>
            </a:pPr>
            <a:r>
              <a:rPr lang="hu-HU" altLang="hu-HU" sz="2200" b="1" dirty="0">
                <a:solidFill>
                  <a:srgbClr val="0070C0"/>
                </a:solidFill>
              </a:rPr>
              <a:t>2024.10.20. </a:t>
            </a:r>
            <a:r>
              <a:rPr lang="hu-HU" altLang="hu-HU" sz="2200" dirty="0">
                <a:solidFill>
                  <a:srgbClr val="0070C0"/>
                </a:solidFill>
              </a:rPr>
              <a:t>tanulmányi területek közzététele</a:t>
            </a:r>
          </a:p>
          <a:p>
            <a:pPr algn="just">
              <a:lnSpc>
                <a:spcPct val="110000"/>
              </a:lnSpc>
              <a:defRPr/>
            </a:pPr>
            <a:r>
              <a:rPr lang="hu-HU" altLang="hu-HU" sz="2200" b="1" dirty="0">
                <a:solidFill>
                  <a:srgbClr val="0070C0"/>
                </a:solidFill>
              </a:rPr>
              <a:t>2024.12.02. </a:t>
            </a:r>
            <a:r>
              <a:rPr lang="hu-HU" altLang="hu-HU" sz="2200" dirty="0">
                <a:solidFill>
                  <a:srgbClr val="0070C0"/>
                </a:solidFill>
              </a:rPr>
              <a:t>tanulók jelentkezése a központi írásbeli felvételi vizsgára közvetlenül a vizsgát szervező intézménybe</a:t>
            </a:r>
          </a:p>
          <a:p>
            <a:pPr algn="just">
              <a:lnSpc>
                <a:spcPct val="110000"/>
              </a:lnSpc>
              <a:defRPr/>
            </a:pPr>
            <a:r>
              <a:rPr lang="hu-HU" altLang="hu-HU" sz="2200" b="1" dirty="0">
                <a:solidFill>
                  <a:schemeClr val="tx1"/>
                </a:solidFill>
              </a:rPr>
              <a:t>2025.01.18. </a:t>
            </a:r>
            <a:r>
              <a:rPr lang="hu-HU" altLang="hu-HU" sz="2200" dirty="0">
                <a:solidFill>
                  <a:schemeClr val="tx1"/>
                </a:solidFill>
              </a:rPr>
              <a:t>általános felvételi eljárás kezdete</a:t>
            </a:r>
          </a:p>
          <a:p>
            <a:pPr algn="just">
              <a:lnSpc>
                <a:spcPct val="110000"/>
              </a:lnSpc>
              <a:defRPr/>
            </a:pPr>
            <a:r>
              <a:rPr lang="hu-HU" altLang="hu-HU" sz="2200" b="1" dirty="0">
                <a:solidFill>
                  <a:srgbClr val="0070C0"/>
                </a:solidFill>
              </a:rPr>
              <a:t>2025.01.18. 10:00</a:t>
            </a:r>
            <a:r>
              <a:rPr lang="hu-HU" altLang="hu-HU" sz="2200" dirty="0">
                <a:solidFill>
                  <a:srgbClr val="0070C0"/>
                </a:solidFill>
              </a:rPr>
              <a:t> központi írásbeli</a:t>
            </a:r>
          </a:p>
          <a:p>
            <a:pPr lvl="0" algn="just">
              <a:lnSpc>
                <a:spcPct val="110000"/>
              </a:lnSpc>
              <a:defRPr/>
            </a:pPr>
            <a:r>
              <a:rPr lang="hu-HU" altLang="hu-HU" sz="2200" b="1" dirty="0">
                <a:solidFill>
                  <a:srgbClr val="FF0000"/>
                </a:solidFill>
              </a:rPr>
              <a:t>2025.02.20. </a:t>
            </a:r>
            <a:r>
              <a:rPr lang="hu-HU" altLang="hu-HU" sz="2200" dirty="0">
                <a:solidFill>
                  <a:srgbClr val="FF0000"/>
                </a:solidFill>
              </a:rPr>
              <a:t>a jelentkezési lapok továbbítása az általános iskola részéről</a:t>
            </a:r>
          </a:p>
          <a:p>
            <a:pPr algn="just">
              <a:lnSpc>
                <a:spcPct val="110000"/>
              </a:lnSpc>
              <a:defRPr/>
            </a:pPr>
            <a:r>
              <a:rPr lang="hu-HU" altLang="hu-HU" sz="2200" b="1" dirty="0">
                <a:solidFill>
                  <a:schemeClr val="tx1"/>
                </a:solidFill>
              </a:rPr>
              <a:t>2025.03.21. </a:t>
            </a:r>
            <a:r>
              <a:rPr lang="hu-HU" altLang="hu-HU" sz="2200" dirty="0">
                <a:solidFill>
                  <a:schemeClr val="tx1"/>
                </a:solidFill>
              </a:rPr>
              <a:t>a  jelentkezők felvételi jegyzékének nyilvánosságra hozatala a középfokú iskola részéről</a:t>
            </a:r>
          </a:p>
          <a:p>
            <a:pPr algn="just">
              <a:lnSpc>
                <a:spcPct val="110000"/>
              </a:lnSpc>
              <a:defRPr/>
            </a:pPr>
            <a:r>
              <a:rPr lang="hu-HU" altLang="hu-HU" sz="2200" b="1" dirty="0">
                <a:solidFill>
                  <a:srgbClr val="0070C0"/>
                </a:solidFill>
              </a:rPr>
              <a:t>2025.04.15. </a:t>
            </a:r>
            <a:r>
              <a:rPr lang="hu-HU" altLang="hu-HU" sz="2200" dirty="0">
                <a:solidFill>
                  <a:srgbClr val="0070C0"/>
                </a:solidFill>
              </a:rPr>
              <a:t>ideiglenes felvételi rangsor</a:t>
            </a:r>
          </a:p>
          <a:p>
            <a:pPr algn="just">
              <a:lnSpc>
                <a:spcPct val="110000"/>
              </a:lnSpc>
              <a:defRPr/>
            </a:pPr>
            <a:r>
              <a:rPr lang="hu-HU" altLang="hu-HU" sz="2200" b="1" dirty="0">
                <a:solidFill>
                  <a:srgbClr val="0070C0"/>
                </a:solidFill>
              </a:rPr>
              <a:t>2025.04.28. </a:t>
            </a:r>
            <a:r>
              <a:rPr lang="hu-HU" altLang="hu-HU" sz="2200" dirty="0">
                <a:solidFill>
                  <a:srgbClr val="0070C0"/>
                </a:solidFill>
              </a:rPr>
              <a:t>egyeztetett felvételi jegyzék</a:t>
            </a:r>
          </a:p>
          <a:p>
            <a:pPr algn="just">
              <a:lnSpc>
                <a:spcPct val="110000"/>
              </a:lnSpc>
              <a:defRPr/>
            </a:pPr>
            <a:r>
              <a:rPr lang="hu-HU" altLang="hu-HU" sz="2200" b="1" dirty="0">
                <a:solidFill>
                  <a:srgbClr val="0070C0"/>
                </a:solidFill>
              </a:rPr>
              <a:t>2025.05.05. </a:t>
            </a:r>
            <a:r>
              <a:rPr lang="hu-HU" altLang="hu-HU" sz="2200" dirty="0">
                <a:solidFill>
                  <a:srgbClr val="0070C0"/>
                </a:solidFill>
              </a:rPr>
              <a:t>tanulók értesítése a felvételről/elutasításról</a:t>
            </a:r>
          </a:p>
          <a:p>
            <a:pPr algn="just">
              <a:lnSpc>
                <a:spcPct val="110000"/>
              </a:lnSpc>
              <a:defRPr/>
            </a:pPr>
            <a:r>
              <a:rPr lang="hu-HU" altLang="hu-HU" sz="2200" b="1" dirty="0">
                <a:solidFill>
                  <a:srgbClr val="0070C0"/>
                </a:solidFill>
              </a:rPr>
              <a:t>2025.06.25 - 26.</a:t>
            </a:r>
            <a:r>
              <a:rPr lang="hu-HU" sz="2200" b="1" dirty="0">
                <a:solidFill>
                  <a:srgbClr val="0070C0"/>
                </a:solidFill>
              </a:rPr>
              <a:t> </a:t>
            </a:r>
            <a:r>
              <a:rPr lang="hu-HU" sz="2200" dirty="0">
                <a:solidFill>
                  <a:srgbClr val="0070C0"/>
                </a:solidFill>
              </a:rPr>
              <a:t>beiratkozás a középfokú iskolába</a:t>
            </a:r>
          </a:p>
        </p:txBody>
      </p:sp>
    </p:spTree>
    <p:extLst>
      <p:ext uri="{BB962C8B-B14F-4D97-AF65-F5344CB8AC3E}">
        <p14:creationId xmlns:p14="http://schemas.microsoft.com/office/powerpoint/2010/main" val="298879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4" descr="Kép 4">
            <a:extLst>
              <a:ext uri="{FF2B5EF4-FFF2-40B4-BE49-F238E27FC236}">
                <a16:creationId xmlns:a16="http://schemas.microsoft.com/office/drawing/2014/main" id="{C38F81C9-387B-47D4-86E1-0B8486045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925" y="327796"/>
            <a:ext cx="2464842" cy="108070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Cím 1"/>
          <p:cNvSpPr>
            <a:spLocks noGrp="1"/>
          </p:cNvSpPr>
          <p:nvPr>
            <p:ph type="title"/>
          </p:nvPr>
        </p:nvSpPr>
        <p:spPr>
          <a:xfrm>
            <a:off x="378905" y="599742"/>
            <a:ext cx="8724576" cy="815755"/>
          </a:xfrm>
        </p:spPr>
        <p:txBody>
          <a:bodyPr>
            <a:noAutofit/>
          </a:bodyPr>
          <a:lstStyle/>
          <a:p>
            <a:r>
              <a:rPr lang="hu-HU" sz="4000" dirty="0"/>
              <a:t>ELÉRHETŐSÉGEINK, ÉS AHOL TÁJÉKOZÓDHATNAK…</a:t>
            </a:r>
          </a:p>
        </p:txBody>
      </p:sp>
      <p:sp>
        <p:nvSpPr>
          <p:cNvPr id="17" name="Téglalap 16"/>
          <p:cNvSpPr/>
          <p:nvPr/>
        </p:nvSpPr>
        <p:spPr>
          <a:xfrm>
            <a:off x="854908" y="2466314"/>
            <a:ext cx="4407125" cy="28623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dirty="0"/>
              <a:t>https://ikk.hu/</a:t>
            </a:r>
          </a:p>
          <a:p>
            <a:pPr>
              <a:lnSpc>
                <a:spcPct val="200000"/>
              </a:lnSpc>
            </a:pPr>
            <a:r>
              <a:rPr lang="hu-HU" b="1" dirty="0"/>
              <a:t>https://www.nive.hu/</a:t>
            </a:r>
          </a:p>
          <a:p>
            <a:pPr>
              <a:lnSpc>
                <a:spcPct val="200000"/>
              </a:lnSpc>
            </a:pPr>
            <a:r>
              <a:rPr lang="hu-HU" b="1" dirty="0"/>
              <a:t>https://szabkam.hu/  (Oktatás, Képzés)</a:t>
            </a:r>
          </a:p>
          <a:p>
            <a:pPr>
              <a:lnSpc>
                <a:spcPct val="200000"/>
              </a:lnSpc>
            </a:pPr>
            <a:r>
              <a:rPr lang="hu-HU" b="1" dirty="0"/>
              <a:t>http://nyszc.hu/</a:t>
            </a:r>
          </a:p>
          <a:p>
            <a:pPr>
              <a:lnSpc>
                <a:spcPct val="200000"/>
              </a:lnSpc>
            </a:pPr>
            <a:r>
              <a:rPr lang="hu-HU" b="1" dirty="0"/>
              <a:t>http://helloszakma.hu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776" y="1755190"/>
            <a:ext cx="4591915" cy="459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5372A2-5682-4189-BB4F-ED2306FE4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Köszönöm a figyelmet!</a:t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C6F4808-55F1-474D-8C25-2493D9978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4" descr="Kép 4">
            <a:extLst>
              <a:ext uri="{FF2B5EF4-FFF2-40B4-BE49-F238E27FC236}">
                <a16:creationId xmlns:a16="http://schemas.microsoft.com/office/drawing/2014/main" id="{6CD445E8-A551-4B2D-988A-CD1E13FA4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01" y="428910"/>
            <a:ext cx="2464842" cy="10807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8439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65461" y="6228784"/>
            <a:ext cx="4089256" cy="461726"/>
          </a:xfrm>
        </p:spPr>
        <p:txBody>
          <a:bodyPr rtlCol="0">
            <a:normAutofit/>
          </a:bodyPr>
          <a:lstStyle/>
          <a:p>
            <a:pPr rtl="0"/>
            <a:r>
              <a:rPr lang="hu-HU" dirty="0"/>
              <a:t>Nyíregyháza, 2024.09.18.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573" y="5800203"/>
            <a:ext cx="952500" cy="952500"/>
          </a:xfrm>
          <a:prstGeom prst="rect">
            <a:avLst/>
          </a:prstGeom>
        </p:spPr>
      </p:pic>
      <p:pic>
        <p:nvPicPr>
          <p:cNvPr id="16" name="Kép 4" descr="Kép 4">
            <a:extLst>
              <a:ext uri="{FF2B5EF4-FFF2-40B4-BE49-F238E27FC236}">
                <a16:creationId xmlns:a16="http://schemas.microsoft.com/office/drawing/2014/main" id="{C38F81C9-387B-47D4-86E1-0B8486045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3" y="109330"/>
            <a:ext cx="2464842" cy="1080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Kép 25"/>
          <p:cNvPicPr>
            <a:picLocks noChangeAspect="1"/>
          </p:cNvPicPr>
          <p:nvPr/>
        </p:nvPicPr>
        <p:blipFill rotWithShape="1">
          <a:blip r:embed="rId5"/>
          <a:srcRect r="2178"/>
          <a:stretch/>
        </p:blipFill>
        <p:spPr>
          <a:xfrm>
            <a:off x="1109678" y="1557010"/>
            <a:ext cx="9972644" cy="441357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901911" y="167490"/>
            <a:ext cx="8388178" cy="1331360"/>
          </a:xfrm>
        </p:spPr>
        <p:txBody>
          <a:bodyPr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u-HU" sz="4400" dirty="0"/>
              <a:t>PÁLYAORIENTÁCIÓS</a:t>
            </a:r>
            <a:br>
              <a:rPr lang="hu-HU" sz="4400" dirty="0"/>
            </a:br>
            <a:r>
              <a:rPr lang="hu-HU" sz="4400" dirty="0"/>
              <a:t> SZÜLŐI ÉRTEKEZLET</a:t>
            </a:r>
          </a:p>
        </p:txBody>
      </p:sp>
    </p:spTree>
    <p:extLst>
      <p:ext uri="{BB962C8B-B14F-4D97-AF65-F5344CB8AC3E}">
        <p14:creationId xmlns:p14="http://schemas.microsoft.com/office/powerpoint/2010/main" val="4096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4" descr="Kép 4">
            <a:extLst>
              <a:ext uri="{FF2B5EF4-FFF2-40B4-BE49-F238E27FC236}">
                <a16:creationId xmlns:a16="http://schemas.microsoft.com/office/drawing/2014/main" id="{C38F81C9-387B-47D4-86E1-0B8486045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158" y="200466"/>
            <a:ext cx="2464842" cy="108070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0" y="327796"/>
            <a:ext cx="11633199" cy="826049"/>
          </a:xfrm>
        </p:spPr>
        <p:txBody>
          <a:bodyPr>
            <a:normAutofit/>
          </a:bodyPr>
          <a:lstStyle/>
          <a:p>
            <a:r>
              <a:rPr lang="hu-HU" sz="4000" dirty="0"/>
              <a:t>A Nyíregyházi Szakképzési Centrum számokban</a:t>
            </a:r>
          </a:p>
        </p:txBody>
      </p:sp>
      <p:sp>
        <p:nvSpPr>
          <p:cNvPr id="23" name="Tartalom helye 2"/>
          <p:cNvSpPr>
            <a:spLocks noGrp="1"/>
          </p:cNvSpPr>
          <p:nvPr>
            <p:ph idx="1"/>
          </p:nvPr>
        </p:nvSpPr>
        <p:spPr>
          <a:xfrm>
            <a:off x="577322" y="1639637"/>
            <a:ext cx="5022206" cy="420630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Aft>
                <a:spcPts val="1800"/>
              </a:spcAft>
              <a:buNone/>
              <a:tabLst>
                <a:tab pos="8343900" algn="r"/>
              </a:tabLst>
            </a:pPr>
            <a:r>
              <a:rPr lang="hu-HU" sz="4000" b="0" i="0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hu-HU" sz="3200" b="1" dirty="0">
                <a:solidFill>
                  <a:schemeClr val="tx1"/>
                </a:solidFill>
                <a:ea typeface="+mj-ea"/>
                <a:cs typeface="+mj-cs"/>
              </a:rPr>
              <a:t>10 iskola</a:t>
            </a:r>
          </a:p>
          <a:p>
            <a:pPr marL="0" indent="0" algn="ctr">
              <a:spcAft>
                <a:spcPts val="1800"/>
              </a:spcAft>
              <a:buNone/>
              <a:tabLst>
                <a:tab pos="8343900" algn="r"/>
              </a:tabLst>
            </a:pPr>
            <a:r>
              <a:rPr lang="hu-HU" sz="3200" b="1" dirty="0">
                <a:solidFill>
                  <a:schemeClr val="tx1"/>
                </a:solidFill>
                <a:ea typeface="+mj-ea"/>
                <a:cs typeface="+mj-cs"/>
              </a:rPr>
              <a:t> 21 ágazat</a:t>
            </a:r>
          </a:p>
          <a:p>
            <a:pPr marL="0" indent="0" algn="ctr">
              <a:spcAft>
                <a:spcPts val="1800"/>
              </a:spcAft>
              <a:buNone/>
              <a:tabLst>
                <a:tab pos="8343900" algn="r"/>
              </a:tabLst>
            </a:pPr>
            <a:r>
              <a:rPr lang="hu-HU" sz="3200" b="1" dirty="0">
                <a:solidFill>
                  <a:schemeClr val="tx1"/>
                </a:solidFill>
                <a:ea typeface="+mj-ea"/>
                <a:cs typeface="+mj-cs"/>
              </a:rPr>
              <a:t>69 szakma </a:t>
            </a:r>
          </a:p>
          <a:p>
            <a:pPr marL="0" indent="0" algn="ctr">
              <a:spcAft>
                <a:spcPts val="1800"/>
              </a:spcAft>
              <a:buNone/>
              <a:tabLst>
                <a:tab pos="8343900" algn="r"/>
              </a:tabLst>
            </a:pPr>
            <a:r>
              <a:rPr lang="hu-HU" sz="3200" b="1" dirty="0">
                <a:solidFill>
                  <a:schemeClr val="tx1"/>
                </a:solidFill>
                <a:ea typeface="+mj-ea"/>
                <a:cs typeface="+mj-cs"/>
              </a:rPr>
              <a:t> közel 9100 tanuló, képzésben résztvevő</a:t>
            </a:r>
            <a:endParaRPr lang="hu-HU" sz="3200" b="1" dirty="0">
              <a:solidFill>
                <a:schemeClr val="tx1"/>
              </a:solidFill>
              <a:ea typeface="+mj-ea"/>
              <a:cs typeface="Arial"/>
            </a:endParaRPr>
          </a:p>
          <a:p>
            <a:pPr marL="0" indent="0" algn="ctr">
              <a:spcAft>
                <a:spcPts val="400"/>
              </a:spcAft>
              <a:buNone/>
              <a:tabLst>
                <a:tab pos="8343900" algn="r"/>
              </a:tabLst>
            </a:pPr>
            <a:r>
              <a:rPr lang="hu-HU" sz="3200" b="1" dirty="0">
                <a:solidFill>
                  <a:schemeClr val="tx1"/>
                </a:solidFill>
              </a:rPr>
              <a:t>közel 250 vállalkozás, mint duális partner</a:t>
            </a:r>
            <a:endParaRPr lang="hu-HU" sz="3200" b="1" dirty="0">
              <a:solidFill>
                <a:schemeClr val="tx1"/>
              </a:solidFill>
              <a:ea typeface="+mj-ea"/>
              <a:cs typeface="+mj-cs"/>
            </a:endParaRPr>
          </a:p>
        </p:txBody>
      </p:sp>
      <p:pic>
        <p:nvPicPr>
          <p:cNvPr id="24" name="Kép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66" y="1639637"/>
            <a:ext cx="5612312" cy="420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4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4" descr="Kép 4">
            <a:extLst>
              <a:ext uri="{FF2B5EF4-FFF2-40B4-BE49-F238E27FC236}">
                <a16:creationId xmlns:a16="http://schemas.microsoft.com/office/drawing/2014/main" id="{C38F81C9-387B-47D4-86E1-0B8486045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458" y="195248"/>
            <a:ext cx="2464842" cy="108070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293316" y="75732"/>
            <a:ext cx="9601200" cy="1142385"/>
          </a:xfrm>
        </p:spPr>
        <p:txBody>
          <a:bodyPr>
            <a:normAutofit/>
          </a:bodyPr>
          <a:lstStyle/>
          <a:p>
            <a:r>
              <a:rPr lang="hu-HU" sz="5400" dirty="0"/>
              <a:t>Merre tovább?</a:t>
            </a:r>
          </a:p>
        </p:txBody>
      </p:sp>
      <p:sp>
        <p:nvSpPr>
          <p:cNvPr id="18" name="Tartalom helye 2"/>
          <p:cNvSpPr>
            <a:spLocks noGrp="1"/>
          </p:cNvSpPr>
          <p:nvPr>
            <p:ph idx="1"/>
          </p:nvPr>
        </p:nvSpPr>
        <p:spPr>
          <a:xfrm>
            <a:off x="1020793" y="973668"/>
            <a:ext cx="3874665" cy="7450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Segítünk</a:t>
            </a:r>
            <a:r>
              <a:rPr lang="hu-HU" sz="4400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0" y="5710252"/>
            <a:ext cx="952500" cy="9525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24E97EE-AD37-4C7F-AA26-D535452EF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93" y="1900616"/>
            <a:ext cx="10150414" cy="4705666"/>
          </a:xfrm>
          <a:prstGeom prst="rect">
            <a:avLst/>
          </a:prstGeom>
        </p:spPr>
      </p:pic>
      <p:sp>
        <p:nvSpPr>
          <p:cNvPr id="9" name="Tartalom helye 2">
            <a:extLst>
              <a:ext uri="{FF2B5EF4-FFF2-40B4-BE49-F238E27FC236}">
                <a16:creationId xmlns:a16="http://schemas.microsoft.com/office/drawing/2014/main" id="{88391154-3AC7-44D0-9B0D-24AD22554DE2}"/>
              </a:ext>
            </a:extLst>
          </p:cNvPr>
          <p:cNvSpPr txBox="1">
            <a:spLocks/>
          </p:cNvSpPr>
          <p:nvPr/>
        </p:nvSpPr>
        <p:spPr>
          <a:xfrm>
            <a:off x="4834198" y="1002805"/>
            <a:ext cx="5060318" cy="71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www.helloszakma.hu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424399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4" descr="Kép 4">
            <a:extLst>
              <a:ext uri="{FF2B5EF4-FFF2-40B4-BE49-F238E27FC236}">
                <a16:creationId xmlns:a16="http://schemas.microsoft.com/office/drawing/2014/main" id="{C38F81C9-387B-47D4-86E1-0B8486045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925" y="327796"/>
            <a:ext cx="2464842" cy="108070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Cím 1"/>
          <p:cNvSpPr>
            <a:spLocks noGrp="1"/>
          </p:cNvSpPr>
          <p:nvPr>
            <p:ph type="title"/>
          </p:nvPr>
        </p:nvSpPr>
        <p:spPr>
          <a:xfrm>
            <a:off x="258233" y="441295"/>
            <a:ext cx="8886177" cy="96720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u-HU" sz="5400" dirty="0"/>
              <a:t>Lehetséges tanulási utak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FD8B0D2-3A02-4547-8D9D-84072D0D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96" t="15125" r="7626" b="5986"/>
          <a:stretch/>
        </p:blipFill>
        <p:spPr>
          <a:xfrm>
            <a:off x="1820714" y="1482688"/>
            <a:ext cx="8550572" cy="50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1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7DD8A52A-C525-4C73-9676-A2B5EF76B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053" y="1275788"/>
            <a:ext cx="4253692" cy="4459965"/>
          </a:xfrm>
          <a:prstGeom prst="rect">
            <a:avLst/>
          </a:prstGeom>
        </p:spPr>
      </p:pic>
      <p:pic>
        <p:nvPicPr>
          <p:cNvPr id="15" name="Kép 4" descr="Kép 4">
            <a:extLst>
              <a:ext uri="{FF2B5EF4-FFF2-40B4-BE49-F238E27FC236}">
                <a16:creationId xmlns:a16="http://schemas.microsoft.com/office/drawing/2014/main" id="{C38F81C9-387B-47D4-86E1-0B8486045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8925" y="327796"/>
            <a:ext cx="2464842" cy="1080707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Cím 1"/>
          <p:cNvSpPr>
            <a:spLocks noGrp="1"/>
          </p:cNvSpPr>
          <p:nvPr>
            <p:ph type="title"/>
          </p:nvPr>
        </p:nvSpPr>
        <p:spPr>
          <a:xfrm>
            <a:off x="260218" y="299010"/>
            <a:ext cx="8828605" cy="873741"/>
          </a:xfrm>
        </p:spPr>
        <p:txBody>
          <a:bodyPr>
            <a:normAutofit/>
          </a:bodyPr>
          <a:lstStyle/>
          <a:p>
            <a:r>
              <a:rPr lang="hu-HU" sz="5400" dirty="0"/>
              <a:t>Miért a szakképzés?</a:t>
            </a:r>
          </a:p>
        </p:txBody>
      </p:sp>
      <p:sp>
        <p:nvSpPr>
          <p:cNvPr id="32" name="Szövegdoboz 31"/>
          <p:cNvSpPr txBox="1"/>
          <p:nvPr/>
        </p:nvSpPr>
        <p:spPr>
          <a:xfrm>
            <a:off x="3027533" y="1730966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ösztöndíj</a:t>
            </a:r>
          </a:p>
        </p:txBody>
      </p:sp>
      <p:sp>
        <p:nvSpPr>
          <p:cNvPr id="34" name="Szövegdoboz 33"/>
          <p:cNvSpPr txBox="1"/>
          <p:nvPr/>
        </p:nvSpPr>
        <p:spPr>
          <a:xfrm>
            <a:off x="1472261" y="3640668"/>
            <a:ext cx="274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saját vállalkozás alapítása</a:t>
            </a:r>
          </a:p>
        </p:txBody>
      </p:sp>
      <p:sp>
        <p:nvSpPr>
          <p:cNvPr id="35" name="Szövegdoboz 34"/>
          <p:cNvSpPr txBox="1"/>
          <p:nvPr/>
        </p:nvSpPr>
        <p:spPr>
          <a:xfrm>
            <a:off x="9639039" y="3182604"/>
            <a:ext cx="2049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modern </a:t>
            </a:r>
          </a:p>
          <a:p>
            <a:pPr algn="ctr"/>
            <a:r>
              <a:rPr lang="hu-HU" b="1" dirty="0"/>
              <a:t>munkaeszközök</a:t>
            </a:r>
          </a:p>
        </p:txBody>
      </p:sp>
      <p:sp>
        <p:nvSpPr>
          <p:cNvPr id="36" name="Szövegdoboz 35"/>
          <p:cNvSpPr txBox="1"/>
          <p:nvPr/>
        </p:nvSpPr>
        <p:spPr>
          <a:xfrm>
            <a:off x="516584" y="1564083"/>
            <a:ext cx="2205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munkaerőpiacon </a:t>
            </a:r>
          </a:p>
          <a:p>
            <a:pPr algn="ctr"/>
            <a:r>
              <a:rPr lang="hu-HU" b="1" dirty="0"/>
              <a:t>keresett </a:t>
            </a:r>
          </a:p>
          <a:p>
            <a:pPr algn="ctr"/>
            <a:r>
              <a:rPr lang="hu-HU" b="1" dirty="0"/>
              <a:t>szakmák</a:t>
            </a:r>
          </a:p>
        </p:txBody>
      </p:sp>
      <p:sp>
        <p:nvSpPr>
          <p:cNvPr id="37" name="Szövegdoboz 36"/>
          <p:cNvSpPr txBox="1"/>
          <p:nvPr/>
        </p:nvSpPr>
        <p:spPr>
          <a:xfrm>
            <a:off x="7193304" y="1361562"/>
            <a:ext cx="181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duális képzés </a:t>
            </a:r>
          </a:p>
          <a:p>
            <a:pPr algn="ctr"/>
            <a:r>
              <a:rPr lang="hu-HU" b="1" dirty="0"/>
              <a:t>munkabér</a:t>
            </a:r>
          </a:p>
        </p:txBody>
      </p:sp>
      <p:sp>
        <p:nvSpPr>
          <p:cNvPr id="38" name="Szövegdoboz 37"/>
          <p:cNvSpPr txBox="1"/>
          <p:nvPr/>
        </p:nvSpPr>
        <p:spPr>
          <a:xfrm>
            <a:off x="9071918" y="2007893"/>
            <a:ext cx="229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egy jó szakma felér</a:t>
            </a:r>
          </a:p>
          <a:p>
            <a:pPr algn="ctr"/>
            <a:r>
              <a:rPr lang="hu-HU" b="1" dirty="0"/>
              <a:t> egy diplomával</a:t>
            </a:r>
          </a:p>
        </p:txBody>
      </p:sp>
      <p:sp>
        <p:nvSpPr>
          <p:cNvPr id="39" name="Szövegdoboz 38"/>
          <p:cNvSpPr txBox="1"/>
          <p:nvPr/>
        </p:nvSpPr>
        <p:spPr>
          <a:xfrm>
            <a:off x="2022463" y="2988319"/>
            <a:ext cx="134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2C363A"/>
                </a:solidFill>
              </a:rPr>
              <a:t>Jó közösség</a:t>
            </a:r>
            <a:endParaRPr lang="hu-HU" b="1" dirty="0"/>
          </a:p>
        </p:txBody>
      </p:sp>
      <p:sp>
        <p:nvSpPr>
          <p:cNvPr id="40" name="Szövegdoboz 39"/>
          <p:cNvSpPr txBox="1"/>
          <p:nvPr/>
        </p:nvSpPr>
        <p:spPr>
          <a:xfrm>
            <a:off x="7589915" y="3145178"/>
            <a:ext cx="181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diákigazolvány</a:t>
            </a:r>
          </a:p>
        </p:txBody>
      </p:sp>
      <p:sp>
        <p:nvSpPr>
          <p:cNvPr id="41" name="Szövegdoboz 40"/>
          <p:cNvSpPr txBox="1"/>
          <p:nvPr/>
        </p:nvSpPr>
        <p:spPr>
          <a:xfrm>
            <a:off x="4595884" y="5800022"/>
            <a:ext cx="344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Innovatív oktatói testületek</a:t>
            </a:r>
          </a:p>
        </p:txBody>
      </p:sp>
      <p:sp>
        <p:nvSpPr>
          <p:cNvPr id="42" name="Szövegdoboz 41"/>
          <p:cNvSpPr txBox="1"/>
          <p:nvPr/>
        </p:nvSpPr>
        <p:spPr>
          <a:xfrm>
            <a:off x="4674521" y="6169354"/>
            <a:ext cx="284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XXI. századi iskola</a:t>
            </a:r>
          </a:p>
        </p:txBody>
      </p:sp>
      <p:sp>
        <p:nvSpPr>
          <p:cNvPr id="43" name="Szövegdoboz 42"/>
          <p:cNvSpPr txBox="1"/>
          <p:nvPr/>
        </p:nvSpPr>
        <p:spPr>
          <a:xfrm>
            <a:off x="7852408" y="4251819"/>
            <a:ext cx="321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digitális kompetencia-fejlesztés</a:t>
            </a:r>
          </a:p>
        </p:txBody>
      </p:sp>
      <p:sp>
        <p:nvSpPr>
          <p:cNvPr id="44" name="Téglalap 43"/>
          <p:cNvSpPr/>
          <p:nvPr/>
        </p:nvSpPr>
        <p:spPr>
          <a:xfrm>
            <a:off x="4821035" y="2066996"/>
            <a:ext cx="2351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/>
              <a:t>karrierlehetőség</a:t>
            </a:r>
            <a:r>
              <a:rPr lang="hu-HU" sz="2400" dirty="0"/>
              <a:t>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DD79623-234E-4DB0-816B-6D4730367150}"/>
              </a:ext>
            </a:extLst>
          </p:cNvPr>
          <p:cNvSpPr txBox="1"/>
          <p:nvPr/>
        </p:nvSpPr>
        <p:spPr>
          <a:xfrm>
            <a:off x="753533" y="4314209"/>
            <a:ext cx="311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alapkompetencia-fejlesztés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4BC23946-CF97-4A90-ADBF-9A05E419915C}"/>
              </a:ext>
            </a:extLst>
          </p:cNvPr>
          <p:cNvSpPr txBox="1"/>
          <p:nvPr/>
        </p:nvSpPr>
        <p:spPr>
          <a:xfrm>
            <a:off x="6095999" y="2626018"/>
            <a:ext cx="1855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rugalmas képzés</a:t>
            </a:r>
          </a:p>
        </p:txBody>
      </p:sp>
    </p:spTree>
    <p:extLst>
      <p:ext uri="{BB962C8B-B14F-4D97-AF65-F5344CB8AC3E}">
        <p14:creationId xmlns:p14="http://schemas.microsoft.com/office/powerpoint/2010/main" val="191441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4" descr="Kép 4">
            <a:extLst>
              <a:ext uri="{FF2B5EF4-FFF2-40B4-BE49-F238E27FC236}">
                <a16:creationId xmlns:a16="http://schemas.microsoft.com/office/drawing/2014/main" id="{C38F81C9-387B-47D4-86E1-0B8486045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925" y="327796"/>
            <a:ext cx="2464842" cy="108070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Cím 1"/>
          <p:cNvSpPr>
            <a:spLocks noGrp="1"/>
          </p:cNvSpPr>
          <p:nvPr>
            <p:ph type="title"/>
          </p:nvPr>
        </p:nvSpPr>
        <p:spPr>
          <a:xfrm>
            <a:off x="364067" y="327796"/>
            <a:ext cx="9019766" cy="76960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u-HU" sz="5400" dirty="0"/>
              <a:t>Ösztöndíjak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70" y="1408502"/>
            <a:ext cx="10058400" cy="527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7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4" descr="Kép 4">
            <a:extLst>
              <a:ext uri="{FF2B5EF4-FFF2-40B4-BE49-F238E27FC236}">
                <a16:creationId xmlns:a16="http://schemas.microsoft.com/office/drawing/2014/main" id="{C38F81C9-387B-47D4-86E1-0B8486045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925" y="327796"/>
            <a:ext cx="2464842" cy="108070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Cím 1"/>
          <p:cNvSpPr>
            <a:spLocks noGrp="1"/>
          </p:cNvSpPr>
          <p:nvPr>
            <p:ph type="title"/>
          </p:nvPr>
        </p:nvSpPr>
        <p:spPr>
          <a:xfrm>
            <a:off x="452148" y="938518"/>
            <a:ext cx="3870085" cy="2184929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u-HU" sz="5400" dirty="0"/>
              <a:t>Minden,</a:t>
            </a:r>
            <a:br>
              <a:rPr lang="hu-HU" sz="5400" dirty="0"/>
            </a:br>
            <a:r>
              <a:rPr lang="hu-HU" sz="5400" dirty="0"/>
              <a:t>ami szakma</a:t>
            </a: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52" y="4116640"/>
            <a:ext cx="2021983" cy="2021983"/>
          </a:xfrm>
          <a:prstGeom prst="rect">
            <a:avLst/>
          </a:prstGeom>
        </p:spPr>
      </p:pic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9904F4FD-2B8A-4A99-B298-B8C4A36B0103}"/>
              </a:ext>
            </a:extLst>
          </p:cNvPr>
          <p:cNvGrpSpPr/>
          <p:nvPr/>
        </p:nvGrpSpPr>
        <p:grpSpPr>
          <a:xfrm>
            <a:off x="4461603" y="719376"/>
            <a:ext cx="3830786" cy="5419247"/>
            <a:chOff x="4461603" y="719376"/>
            <a:chExt cx="3830786" cy="5419247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4"/>
            <a:srcRect b="634"/>
            <a:stretch/>
          </p:blipFill>
          <p:spPr>
            <a:xfrm>
              <a:off x="4461603" y="719376"/>
              <a:ext cx="3830786" cy="5419247"/>
            </a:xfrm>
            <a:prstGeom prst="rect">
              <a:avLst/>
            </a:prstGeom>
          </p:spPr>
        </p:pic>
        <p:sp>
          <p:nvSpPr>
            <p:cNvPr id="2" name="Téglalap 1">
              <a:extLst>
                <a:ext uri="{FF2B5EF4-FFF2-40B4-BE49-F238E27FC236}">
                  <a16:creationId xmlns:a16="http://schemas.microsoft.com/office/drawing/2014/main" id="{AF0B91EA-9F1B-4BA1-99FC-237CC83655E9}"/>
                </a:ext>
              </a:extLst>
            </p:cNvPr>
            <p:cNvSpPr/>
            <p:nvPr/>
          </p:nvSpPr>
          <p:spPr>
            <a:xfrm>
              <a:off x="5477348" y="2679826"/>
              <a:ext cx="1792586" cy="271604"/>
            </a:xfrm>
            <a:prstGeom prst="rect">
              <a:avLst/>
            </a:prstGeom>
            <a:solidFill>
              <a:srgbClr val="2829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1809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4" descr="Kép 4">
            <a:extLst>
              <a:ext uri="{FF2B5EF4-FFF2-40B4-BE49-F238E27FC236}">
                <a16:creationId xmlns:a16="http://schemas.microsoft.com/office/drawing/2014/main" id="{C38F81C9-387B-47D4-86E1-0B8486045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925" y="65328"/>
            <a:ext cx="2464842" cy="108070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Táblázat 17">
            <a:extLst>
              <a:ext uri="{FF2B5EF4-FFF2-40B4-BE49-F238E27FC236}">
                <a16:creationId xmlns:a16="http://schemas.microsoft.com/office/drawing/2014/main" id="{D7C0EE9D-CBAC-4AA1-A2C0-953F6FCB84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186610"/>
              </p:ext>
            </p:extLst>
          </p:nvPr>
        </p:nvGraphicFramePr>
        <p:xfrm>
          <a:off x="885376" y="1461516"/>
          <a:ext cx="10421248" cy="482228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337025">
                  <a:extLst>
                    <a:ext uri="{9D8B030D-6E8A-4147-A177-3AD203B41FA5}">
                      <a16:colId xmlns:a16="http://schemas.microsoft.com/office/drawing/2014/main" val="589897082"/>
                    </a:ext>
                  </a:extLst>
                </a:gridCol>
                <a:gridCol w="1766264">
                  <a:extLst>
                    <a:ext uri="{9D8B030D-6E8A-4147-A177-3AD203B41FA5}">
                      <a16:colId xmlns:a16="http://schemas.microsoft.com/office/drawing/2014/main" val="1414769031"/>
                    </a:ext>
                  </a:extLst>
                </a:gridCol>
                <a:gridCol w="2606096">
                  <a:extLst>
                    <a:ext uri="{9D8B030D-6E8A-4147-A177-3AD203B41FA5}">
                      <a16:colId xmlns:a16="http://schemas.microsoft.com/office/drawing/2014/main" val="3196004507"/>
                    </a:ext>
                  </a:extLst>
                </a:gridCol>
                <a:gridCol w="2711863">
                  <a:extLst>
                    <a:ext uri="{9D8B030D-6E8A-4147-A177-3AD203B41FA5}">
                      <a16:colId xmlns:a16="http://schemas.microsoft.com/office/drawing/2014/main" val="3166834896"/>
                    </a:ext>
                  </a:extLst>
                </a:gridCol>
              </a:tblGrid>
              <a:tr h="3903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Iskola neve, címe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Igazgató neve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Elérhetőségek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Központi elérhetőségek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extLst>
                  <a:ext uri="{0D108BD9-81ED-4DB2-BD59-A6C34878D82A}">
                    <a16:rowId xmlns:a16="http://schemas.microsoft.com/office/drawing/2014/main" val="4265513598"/>
                  </a:ext>
                </a:extLst>
              </a:tr>
              <a:tr h="9437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Nyíregyházi SZC Bánki Donát Műszaki Technikum és Kollégium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4400 Nyíregyháza,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Korányi Frigyes utca 15.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Juhász Ferenc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juhasz.ferenc@nyszc.hu,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 06-70/1980-053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banki@bankidonat.hu,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+36 42 508 870,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www.bankidonat.hu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extLst>
                  <a:ext uri="{0D108BD9-81ED-4DB2-BD59-A6C34878D82A}">
                    <a16:rowId xmlns:a16="http://schemas.microsoft.com/office/drawing/2014/main" val="1028844453"/>
                  </a:ext>
                </a:extLst>
              </a:tr>
              <a:tr h="9437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Nyíregyházi SZC Bencs László Szakképző Iskola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4400 Nyíregyháza,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Tiszavasvári út 12.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Kallós Angéla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kallos.angela@nyszc.hu,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06-70/1980-055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info@bencsiskola.hu,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+36 70 199 5593,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www.bencsiskola.hu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extLst>
                  <a:ext uri="{0D108BD9-81ED-4DB2-BD59-A6C34878D82A}">
                    <a16:rowId xmlns:a16="http://schemas.microsoft.com/office/drawing/2014/main" val="1878546548"/>
                  </a:ext>
                </a:extLst>
              </a:tr>
              <a:tr h="7530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Nyíregyházi SZC </a:t>
                      </a:r>
                      <a:r>
                        <a:rPr lang="hu-HU" sz="1200" dirty="0" err="1">
                          <a:effectLst/>
                        </a:rPr>
                        <a:t>Inczédy</a:t>
                      </a:r>
                      <a:r>
                        <a:rPr lang="hu-HU" sz="1200" dirty="0">
                          <a:effectLst/>
                        </a:rPr>
                        <a:t> György Szakképző Iskola és Kollégium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4400 Nyíregyháza, Árok utca 53.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</a:rPr>
                        <a:t>Herczku</a:t>
                      </a:r>
                      <a:r>
                        <a:rPr lang="hu-HU" sz="1200" dirty="0">
                          <a:effectLst/>
                        </a:rPr>
                        <a:t> Márton Géza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herczku.marton@nyszc.hu,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06-70/1980-054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iskola@inczedy.edu.hu,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+36 42 512 320,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www.inczedy.hu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extLst>
                  <a:ext uri="{0D108BD9-81ED-4DB2-BD59-A6C34878D82A}">
                    <a16:rowId xmlns:a16="http://schemas.microsoft.com/office/drawing/2014/main" val="1307940682"/>
                  </a:ext>
                </a:extLst>
              </a:tr>
              <a:tr h="7530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Nyíregyházi SZC Teleki Blanka Szakképző Iskola és Kollégium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4450 Tiszalök, Ady Endre utca 35.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Kiss László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kiss.laszlo@nyszc.hu,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06-70/1980-056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titkarsag@teleki-tlok.edu.hu,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+36 42 278 456,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www.telekitiszalok.hu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extLst>
                  <a:ext uri="{0D108BD9-81ED-4DB2-BD59-A6C34878D82A}">
                    <a16:rowId xmlns:a16="http://schemas.microsoft.com/office/drawing/2014/main" val="791508138"/>
                  </a:ext>
                </a:extLst>
              </a:tr>
              <a:tr h="9437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Nyíregyházi SZC Tiszavasvári Szakképző Iskola és Kollégium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4440 Tiszavasvári,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Petőfi Sándor utca 1.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Szabó Zoltán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szabo.zoltan@nyszc.hu,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06-70/1980-057</a:t>
                      </a:r>
                      <a:endParaRPr lang="hu-H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vpkszk.iskola@gmail.com,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+36 70 199 5641,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www.tvasvariszakkepzo.hu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extLst>
                  <a:ext uri="{0D108BD9-81ED-4DB2-BD59-A6C34878D82A}">
                    <a16:rowId xmlns:a16="http://schemas.microsoft.com/office/drawing/2014/main" val="1750604642"/>
                  </a:ext>
                </a:extLst>
              </a:tr>
            </a:tbl>
          </a:graphicData>
        </a:graphic>
      </p:graphicFrame>
      <p:sp>
        <p:nvSpPr>
          <p:cNvPr id="19" name="Cím 1">
            <a:extLst>
              <a:ext uri="{FF2B5EF4-FFF2-40B4-BE49-F238E27FC236}">
                <a16:creationId xmlns:a16="http://schemas.microsoft.com/office/drawing/2014/main" id="{1CC10D7C-50A9-4713-9B38-894EB4AF9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33" y="330280"/>
            <a:ext cx="8724576" cy="815755"/>
          </a:xfrm>
        </p:spPr>
        <p:txBody>
          <a:bodyPr>
            <a:normAutofit/>
          </a:bodyPr>
          <a:lstStyle/>
          <a:p>
            <a:r>
              <a:rPr lang="hu-HU" sz="4300" dirty="0"/>
              <a:t>Iskoláink elérhetőségei I.</a:t>
            </a:r>
          </a:p>
        </p:txBody>
      </p:sp>
    </p:spTree>
    <p:extLst>
      <p:ext uri="{BB962C8B-B14F-4D97-AF65-F5344CB8AC3E}">
        <p14:creationId xmlns:p14="http://schemas.microsoft.com/office/powerpoint/2010/main" val="405034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838</Words>
  <Application>Microsoft Office PowerPoint</Application>
  <PresentationFormat>Szélesvásznú</PresentationFormat>
  <Paragraphs>191</Paragraphs>
  <Slides>14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Times New Roman</vt:lpstr>
      <vt:lpstr>Office-téma</vt:lpstr>
      <vt:lpstr>KÖZÖS PÁLYAORIENTÁCIÓS  SZÜLŐI ÉRTEKEZLET</vt:lpstr>
      <vt:lpstr>PÁLYAORIENTÁCIÓS  SZÜLŐI ÉRTEKEZLET</vt:lpstr>
      <vt:lpstr>A Nyíregyházi Szakképzési Centrum számokban</vt:lpstr>
      <vt:lpstr>Merre tovább?</vt:lpstr>
      <vt:lpstr>Lehetséges tanulási utak</vt:lpstr>
      <vt:lpstr>Miért a szakképzés?</vt:lpstr>
      <vt:lpstr>Ösztöndíjak</vt:lpstr>
      <vt:lpstr>Minden, ami szakma</vt:lpstr>
      <vt:lpstr>Iskoláink elérhetőségei I.</vt:lpstr>
      <vt:lpstr>Iskoláink elérhetőségei II.</vt:lpstr>
      <vt:lpstr>Nyílt napok az iskoláinkban</vt:lpstr>
      <vt:lpstr>Fontosabb felvételi határidők</vt:lpstr>
      <vt:lpstr>ELÉRHETŐSÉGEINK, ÉS AHOL TÁJÉKOZÓDHATNAK…</vt:lpstr>
      <vt:lpstr>Köszönöm a figyelmet!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KÖZÖS PÁLYAORIENTÁCIÓS  SZÜLŐI ÉRTEKEZLET</dc:title>
  <dc:creator>Pivonka Szilvia</dc:creator>
  <cp:lastModifiedBy>Cudar Éva</cp:lastModifiedBy>
  <cp:revision>6</cp:revision>
  <dcterms:created xsi:type="dcterms:W3CDTF">2024-09-17T12:28:59Z</dcterms:created>
  <dcterms:modified xsi:type="dcterms:W3CDTF">2024-09-17T13:10:49Z</dcterms:modified>
</cp:coreProperties>
</file>