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handoutMasterIdLst>
    <p:handoutMasterId r:id="rId9"/>
  </p:handoutMasterIdLst>
  <p:sldIdLst>
    <p:sldId id="256" r:id="rId2"/>
    <p:sldId id="290" r:id="rId3"/>
    <p:sldId id="288" r:id="rId4"/>
    <p:sldId id="289" r:id="rId5"/>
    <p:sldId id="292" r:id="rId6"/>
    <p:sldId id="291" r:id="rId7"/>
  </p:sldIdLst>
  <p:sldSz cx="9144000" cy="6858000" type="screen4x3"/>
  <p:notesSz cx="7086600" cy="102108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A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89435" autoAdjust="0"/>
  </p:normalViewPr>
  <p:slideViewPr>
    <p:cSldViewPr>
      <p:cViewPr varScale="1">
        <p:scale>
          <a:sx n="78" d="100"/>
          <a:sy n="78" d="100"/>
        </p:scale>
        <p:origin x="16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65B56B-FF2F-4C94-957B-84FE8A94446B}" type="datetimeFigureOut">
              <a:rPr lang="hu-HU" smtClean="0"/>
              <a:pPr/>
              <a:t>2020. 02. 27.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698038"/>
            <a:ext cx="307022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4014788" y="9698038"/>
            <a:ext cx="307022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961CD7-E948-4BEC-98BE-B8798766A23D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C34FC-2F69-4955-ACA8-7ED4EE5C0CA7}" type="datetimeFigureOut">
              <a:rPr lang="hu-HU" smtClean="0"/>
              <a:pPr/>
              <a:t>2020. 02. 27.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5175"/>
            <a:ext cx="5105400" cy="3829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708025" y="4849813"/>
            <a:ext cx="5670550" cy="4595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698038"/>
            <a:ext cx="307022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4014788" y="9698038"/>
            <a:ext cx="307022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B4F57-79F6-4716-80C9-B377338A69EE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B4F57-79F6-4716-80C9-B377338A69EE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15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ekerekített téglalap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Lekerekített téglalap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Cím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0" name="Alcím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19" name="Dátum hely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4A18-0629-48B0-8F05-DF52EF293458}" type="datetimeFigureOut">
              <a:rPr lang="hu-HU" smtClean="0"/>
              <a:pPr/>
              <a:t>2020. 02. 27.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Dia számának hely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B5A9D-F217-4426-BFBE-A436B249EC7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4A18-0629-48B0-8F05-DF52EF293458}" type="datetimeFigureOut">
              <a:rPr lang="hu-HU" smtClean="0"/>
              <a:pPr/>
              <a:t>2020. 02. 27.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B5A9D-F217-4426-BFBE-A436B249EC7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4A18-0629-48B0-8F05-DF52EF293458}" type="datetimeFigureOut">
              <a:rPr lang="hu-HU" smtClean="0"/>
              <a:pPr/>
              <a:t>2020. 02. 27.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B5A9D-F217-4426-BFBE-A436B249EC7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4A18-0629-48B0-8F05-DF52EF293458}" type="datetimeFigureOut">
              <a:rPr lang="hu-HU" smtClean="0"/>
              <a:pPr/>
              <a:t>2020. 02. 27.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B5A9D-F217-4426-BFBE-A436B249EC7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Lekerekített téglalap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Lekerekített téglalap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4A18-0629-48B0-8F05-DF52EF293458}" type="datetimeFigureOut">
              <a:rPr lang="hu-HU" smtClean="0"/>
              <a:pPr/>
              <a:t>2020. 02. 27.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B5A9D-F217-4426-BFBE-A436B249EC7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4A18-0629-48B0-8F05-DF52EF293458}" type="datetimeFigureOut">
              <a:rPr lang="hu-HU" smtClean="0"/>
              <a:pPr/>
              <a:t>2020. 02. 27.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B5A9D-F217-4426-BFBE-A436B249EC7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4A18-0629-48B0-8F05-DF52EF293458}" type="datetimeFigureOut">
              <a:rPr lang="hu-HU" smtClean="0"/>
              <a:pPr/>
              <a:t>2020. 02. 27.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B5A9D-F217-4426-BFBE-A436B249EC7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4A18-0629-48B0-8F05-DF52EF293458}" type="datetimeFigureOut">
              <a:rPr lang="hu-HU" smtClean="0"/>
              <a:pPr/>
              <a:t>2020. 02. 27.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B5A9D-F217-4426-BFBE-A436B249EC7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kerekített téglalap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4A18-0629-48B0-8F05-DF52EF293458}" type="datetimeFigureOut">
              <a:rPr lang="hu-HU" smtClean="0"/>
              <a:pPr/>
              <a:t>2020. 02. 27.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B5A9D-F217-4426-BFBE-A436B249EC7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4A18-0629-48B0-8F05-DF52EF293458}" type="datetimeFigureOut">
              <a:rPr lang="hu-HU" smtClean="0"/>
              <a:pPr/>
              <a:t>2020. 02. 27.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B5A9D-F217-4426-BFBE-A436B249EC7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ekerekített téglalap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gy sarkán kerekített téglalap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4A18-0629-48B0-8F05-DF52EF293458}" type="datetimeFigureOut">
              <a:rPr lang="hu-HU" smtClean="0"/>
              <a:pPr/>
              <a:t>2020. 02. 27.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B5A9D-F217-4426-BFBE-A436B249EC7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kerekített téglalap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Lekerekített téglalap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ím helye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57A4A18-0629-48B0-8F05-DF52EF293458}" type="datetimeFigureOut">
              <a:rPr lang="hu-HU" smtClean="0"/>
              <a:pPr/>
              <a:t>2020. 02. 27.</a:t>
            </a:fld>
            <a:endParaRPr lang="hu-HU"/>
          </a:p>
        </p:txBody>
      </p:sp>
      <p:sp>
        <p:nvSpPr>
          <p:cNvPr id="18" name="Élőláb helye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13B5A9D-F217-4426-BFBE-A436B249EC7B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apofilm.net/hu/napos-films/napo-risky-busines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apofilm.net/hu/napos-films/napo-in-shocking-situation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64eh35WJ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22376" y="620688"/>
            <a:ext cx="7772400" cy="2952328"/>
          </a:xfrm>
        </p:spPr>
        <p:txBody>
          <a:bodyPr>
            <a:normAutofit/>
          </a:bodyPr>
          <a:lstStyle/>
          <a:p>
            <a:pPr algn="ctr"/>
            <a:r>
              <a:rPr lang="hu-HU" dirty="0">
                <a:effectLst/>
              </a:rPr>
              <a:t>Alapvető kézi kisgépek és faipari alapgépek biztonságtechnikai kifejezései 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364088" y="4130446"/>
            <a:ext cx="3130688" cy="2106866"/>
          </a:xfrm>
        </p:spPr>
        <p:txBody>
          <a:bodyPr>
            <a:normAutofit/>
          </a:bodyPr>
          <a:lstStyle/>
          <a:p>
            <a:r>
              <a:rPr lang="hu-HU" sz="4500" b="1" i="1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+mj-lt"/>
                <a:ea typeface="+mj-ea"/>
                <a:cs typeface="+mj-cs"/>
              </a:rPr>
              <a:t>-angolul</a:t>
            </a:r>
          </a:p>
          <a:p>
            <a:endParaRPr lang="hu-HU" sz="2400" b="1" i="1" dirty="0" smtClean="0">
              <a:solidFill>
                <a:schemeClr val="accent1">
                  <a:tint val="88000"/>
                  <a:satMod val="150000"/>
                </a:schemeClr>
              </a:solidFill>
              <a:latin typeface="+mj-lt"/>
              <a:ea typeface="+mj-ea"/>
              <a:cs typeface="+mj-cs"/>
            </a:endParaRPr>
          </a:p>
          <a:p>
            <a:pPr algn="l"/>
            <a:r>
              <a:rPr lang="hu-HU" b="1" i="1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+mj-lt"/>
                <a:ea typeface="+mj-ea"/>
                <a:cs typeface="+mj-cs"/>
              </a:rPr>
              <a:t>1. óra: </a:t>
            </a:r>
            <a:r>
              <a:rPr lang="hu-HU" b="1" i="1" dirty="0" err="1" smtClean="0">
                <a:solidFill>
                  <a:schemeClr val="accent1">
                    <a:tint val="88000"/>
                    <a:satMod val="150000"/>
                  </a:schemeClr>
                </a:solidFill>
                <a:latin typeface="+mj-lt"/>
                <a:ea typeface="+mj-ea"/>
                <a:cs typeface="+mj-cs"/>
              </a:rPr>
              <a:t>Safety</a:t>
            </a:r>
            <a:r>
              <a:rPr lang="hu-HU" b="1" i="1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hu-HU" b="1" i="1" dirty="0" err="1" smtClean="0">
                <a:solidFill>
                  <a:schemeClr val="accent1">
                    <a:tint val="88000"/>
                    <a:satMod val="150000"/>
                  </a:schemeClr>
                </a:solidFill>
                <a:latin typeface="+mj-lt"/>
                <a:ea typeface="+mj-ea"/>
                <a:cs typeface="+mj-cs"/>
              </a:rPr>
              <a:t>rules</a:t>
            </a:r>
            <a:r>
              <a:rPr lang="hu-HU" b="1" i="1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+mj-lt"/>
                <a:ea typeface="+mj-ea"/>
                <a:cs typeface="+mj-cs"/>
              </a:rPr>
              <a:t> in </a:t>
            </a:r>
            <a:r>
              <a:rPr lang="hu-HU" b="1" i="1" dirty="0" err="1" smtClean="0">
                <a:solidFill>
                  <a:schemeClr val="accent1">
                    <a:tint val="88000"/>
                    <a:satMod val="150000"/>
                  </a:schemeClr>
                </a:solidFill>
                <a:latin typeface="+mj-lt"/>
                <a:ea typeface="+mj-ea"/>
                <a:cs typeface="+mj-cs"/>
              </a:rPr>
              <a:t>the</a:t>
            </a:r>
            <a:r>
              <a:rPr lang="hu-HU" b="1" i="1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hu-HU" b="1" i="1" dirty="0" err="1" smtClean="0">
                <a:solidFill>
                  <a:schemeClr val="accent1">
                    <a:tint val="88000"/>
                    <a:satMod val="150000"/>
                  </a:schemeClr>
                </a:solidFill>
                <a:latin typeface="+mj-lt"/>
                <a:ea typeface="+mj-ea"/>
                <a:cs typeface="+mj-cs"/>
              </a:rPr>
              <a:t>workshop</a:t>
            </a:r>
            <a:endParaRPr lang="hu-HU" b="1" i="1" dirty="0">
              <a:solidFill>
                <a:schemeClr val="accent1">
                  <a:tint val="88000"/>
                  <a:satMod val="1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657749"/>
            <a:ext cx="3672408" cy="2789892"/>
          </a:xfrm>
          <a:prstGeom prst="roundRect">
            <a:avLst/>
          </a:prstGeom>
          <a:ln w="57150">
            <a:solidFill>
              <a:schemeClr val="bg2">
                <a:lumMod val="40000"/>
                <a:lumOff val="60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Kockázatos munkahely– </a:t>
            </a:r>
            <a:br>
              <a:rPr lang="hu-HU" dirty="0" smtClean="0"/>
            </a:br>
            <a:r>
              <a:rPr lang="hu-HU" i="1" dirty="0" err="1" smtClean="0"/>
              <a:t>Risky</a:t>
            </a:r>
            <a:r>
              <a:rPr lang="hu-HU" i="1" dirty="0" smtClean="0"/>
              <a:t> business</a:t>
            </a:r>
            <a:endParaRPr lang="hu-HU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z="2400" u="sng" dirty="0">
                <a:hlinkClick r:id="rId2"/>
              </a:rPr>
              <a:t>https://www.napofilm.net/hu/napos-films/napo-risky-business</a:t>
            </a:r>
            <a:endParaRPr lang="hu-HU" sz="2400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5550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Megrázó helyzetek – </a:t>
            </a:r>
            <a:br>
              <a:rPr lang="hu-HU" dirty="0" smtClean="0"/>
            </a:br>
            <a:r>
              <a:rPr lang="hu-HU" i="1" dirty="0" err="1" smtClean="0"/>
              <a:t>Shocking</a:t>
            </a:r>
            <a:r>
              <a:rPr lang="hu-HU" i="1" dirty="0" smtClean="0"/>
              <a:t> </a:t>
            </a:r>
            <a:r>
              <a:rPr lang="hu-HU" i="1" dirty="0" err="1" smtClean="0"/>
              <a:t>situations</a:t>
            </a:r>
            <a:endParaRPr lang="hu-HU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z="2400" u="sng" dirty="0">
                <a:hlinkClick r:id="rId2"/>
              </a:rPr>
              <a:t>https://www.napofilm.net/hu/napos-films/napo-in-shocking-situations</a:t>
            </a:r>
            <a:endParaRPr lang="hu-HU" sz="2400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138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332656"/>
            <a:ext cx="8183880" cy="745200"/>
          </a:xfrm>
        </p:spPr>
        <p:txBody>
          <a:bodyPr/>
          <a:lstStyle/>
          <a:p>
            <a:r>
              <a:rPr lang="hu-HU" dirty="0" smtClean="0"/>
              <a:t>Veszélyforrások a faiparban: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2920" y="1484784"/>
            <a:ext cx="6013296" cy="496855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hu-HU" dirty="0" smtClean="0"/>
              <a:t>Forgácsoló szerszámok élei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Forgácsoló gépek nagy forgácsolási sebessége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Kézi előtolás-közel a forgácsoló szerszám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Működtetés villamos árammal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Faanyag inhomogén, kiszámíthatatlan szerkezete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Gépkezelő </a:t>
            </a:r>
            <a:r>
              <a:rPr lang="hu-HU" dirty="0" err="1" smtClean="0"/>
              <a:t>figyelmetlensége</a:t>
            </a:r>
            <a:endParaRPr lang="hu-HU" dirty="0" smtClean="0"/>
          </a:p>
          <a:p>
            <a:pPr lvl="1">
              <a:lnSpc>
                <a:spcPct val="120000"/>
              </a:lnSpc>
            </a:pPr>
            <a:r>
              <a:rPr lang="hu-HU" dirty="0" smtClean="0"/>
              <a:t>Okok!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Rendetlenség a műhelyben</a:t>
            </a:r>
          </a:p>
          <a:p>
            <a:pPr lvl="1">
              <a:lnSpc>
                <a:spcPct val="120000"/>
              </a:lnSpc>
            </a:pPr>
            <a:r>
              <a:rPr lang="hu-HU" dirty="0" smtClean="0"/>
              <a:t>Tárolás, közlekedés, menekülési utak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Nem megfelelő világítás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Egyéni védőeszközök hiánya</a:t>
            </a:r>
          </a:p>
          <a:p>
            <a:pPr lvl="1">
              <a:lnSpc>
                <a:spcPct val="120000"/>
              </a:lnSpc>
            </a:pPr>
            <a:r>
              <a:rPr lang="hu-HU" dirty="0" smtClean="0"/>
              <a:t>Megfelelő ruházat, védőkesztyű, védőszemüveg, fülvédő, bakancs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Kollektív védőeszközök hiánya</a:t>
            </a:r>
          </a:p>
          <a:p>
            <a:pPr lvl="1">
              <a:lnSpc>
                <a:spcPct val="120000"/>
              </a:lnSpc>
            </a:pPr>
            <a:r>
              <a:rPr lang="hu-HU" dirty="0" smtClean="0"/>
              <a:t>Védőburkolatok…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8311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5229200"/>
            <a:ext cx="8183880" cy="864096"/>
          </a:xfrm>
        </p:spPr>
        <p:txBody>
          <a:bodyPr>
            <a:normAutofit/>
          </a:bodyPr>
          <a:lstStyle/>
          <a:p>
            <a:r>
              <a:rPr lang="hu-HU" i="1" dirty="0" err="1" smtClean="0"/>
              <a:t>Dress</a:t>
            </a:r>
            <a:r>
              <a:rPr lang="hu-HU" i="1" dirty="0" smtClean="0"/>
              <a:t> </a:t>
            </a:r>
            <a:r>
              <a:rPr lang="hu-HU" i="1" dirty="0" err="1" smtClean="0"/>
              <a:t>for</a:t>
            </a:r>
            <a:r>
              <a:rPr lang="hu-HU" i="1" dirty="0" smtClean="0"/>
              <a:t> </a:t>
            </a:r>
            <a:r>
              <a:rPr lang="hu-HU" i="1" dirty="0" err="1" smtClean="0"/>
              <a:t>safety</a:t>
            </a:r>
            <a:endParaRPr lang="hu-HU" i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530730" y="6093296"/>
            <a:ext cx="6059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hlinkClick r:id="rId3"/>
              </a:rPr>
              <a:t>https://www.youtube.com/watch?v=164eh35WJTs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6" name="Kép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749076"/>
            <a:ext cx="5904656" cy="4464495"/>
          </a:xfrm>
          <a:prstGeom prst="roundRect">
            <a:avLst/>
          </a:prstGeom>
          <a:ln w="57150">
            <a:solidFill>
              <a:schemeClr val="bg2">
                <a:lumMod val="40000"/>
                <a:lumOff val="60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6208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i="1" dirty="0" err="1" smtClean="0"/>
              <a:t>Imperative</a:t>
            </a:r>
            <a:endParaRPr lang="hu-HU" i="1" dirty="0"/>
          </a:p>
        </p:txBody>
      </p:sp>
      <p:pic>
        <p:nvPicPr>
          <p:cNvPr id="8" name="Tartalom helye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182832"/>
            <a:ext cx="3645081" cy="3017242"/>
          </a:xfrm>
          <a:prstGeom prst="roundRect">
            <a:avLst/>
          </a:prstGeom>
          <a:ln w="57150">
            <a:solidFill>
              <a:schemeClr val="bg2">
                <a:lumMod val="40000"/>
                <a:lumOff val="60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</p:pic>
      <p:sp>
        <p:nvSpPr>
          <p:cNvPr id="9" name="Felhő 8"/>
          <p:cNvSpPr/>
          <p:nvPr/>
        </p:nvSpPr>
        <p:spPr>
          <a:xfrm>
            <a:off x="1669875" y="408564"/>
            <a:ext cx="4256581" cy="144016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Felhő 9"/>
          <p:cNvSpPr/>
          <p:nvPr/>
        </p:nvSpPr>
        <p:spPr>
          <a:xfrm>
            <a:off x="135399" y="2183472"/>
            <a:ext cx="4256581" cy="1440160"/>
          </a:xfrm>
          <a:prstGeom prst="cloud">
            <a:avLst/>
          </a:prstGeom>
          <a:solidFill>
            <a:schemeClr val="tx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Szövegdoboz 10"/>
          <p:cNvSpPr txBox="1"/>
          <p:nvPr/>
        </p:nvSpPr>
        <p:spPr>
          <a:xfrm>
            <a:off x="6156176" y="697413"/>
            <a:ext cx="237626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Open </a:t>
            </a:r>
            <a:r>
              <a:rPr lang="hu-HU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the</a:t>
            </a:r>
            <a:r>
              <a:rPr lang="hu-H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window</a:t>
            </a:r>
            <a:endParaRPr lang="hu-HU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endParaRPr lang="hu-HU" sz="100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r>
              <a:rPr lang="hu-H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Listen </a:t>
            </a:r>
            <a:r>
              <a:rPr lang="hu-HU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to</a:t>
            </a:r>
            <a:r>
              <a:rPr lang="hu-H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me</a:t>
            </a:r>
          </a:p>
          <a:p>
            <a:endParaRPr lang="hu-HU" sz="100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r>
              <a:rPr lang="hu-HU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Pay</a:t>
            </a:r>
            <a:r>
              <a:rPr lang="hu-H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attention</a:t>
            </a:r>
            <a:endParaRPr lang="hu-HU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endParaRPr lang="hu-HU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502919" y="3968467"/>
            <a:ext cx="32285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>
                <a:solidFill>
                  <a:schemeClr val="tx2">
                    <a:lumMod val="90000"/>
                  </a:schemeClr>
                </a:solidFill>
              </a:rPr>
              <a:t>Don’t</a:t>
            </a:r>
            <a:r>
              <a:rPr lang="hu-HU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tx2">
                    <a:lumMod val="90000"/>
                  </a:schemeClr>
                </a:solidFill>
              </a:rPr>
              <a:t>drink</a:t>
            </a:r>
            <a:r>
              <a:rPr lang="hu-HU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tx2">
                    <a:lumMod val="90000"/>
                  </a:schemeClr>
                </a:solidFill>
              </a:rPr>
              <a:t>that</a:t>
            </a:r>
            <a:endParaRPr lang="hu-HU" dirty="0" smtClean="0">
              <a:solidFill>
                <a:schemeClr val="tx2">
                  <a:lumMod val="90000"/>
                </a:schemeClr>
              </a:solidFill>
            </a:endParaRPr>
          </a:p>
          <a:p>
            <a:endParaRPr lang="hu-HU" dirty="0">
              <a:solidFill>
                <a:schemeClr val="tx2">
                  <a:lumMod val="90000"/>
                </a:schemeClr>
              </a:solidFill>
            </a:endParaRPr>
          </a:p>
          <a:p>
            <a:r>
              <a:rPr lang="hu-HU" dirty="0" err="1" smtClean="0">
                <a:solidFill>
                  <a:schemeClr val="tx2">
                    <a:lumMod val="90000"/>
                  </a:schemeClr>
                </a:solidFill>
              </a:rPr>
              <a:t>Don’t</a:t>
            </a:r>
            <a:r>
              <a:rPr lang="hu-HU" dirty="0" smtClean="0">
                <a:solidFill>
                  <a:schemeClr val="tx2">
                    <a:lumMod val="90000"/>
                  </a:schemeClr>
                </a:solidFill>
              </a:rPr>
              <a:t> play </a:t>
            </a:r>
            <a:r>
              <a:rPr lang="hu-HU" dirty="0" err="1" smtClean="0">
                <a:solidFill>
                  <a:schemeClr val="tx2">
                    <a:lumMod val="90000"/>
                  </a:schemeClr>
                </a:solidFill>
              </a:rPr>
              <a:t>with</a:t>
            </a:r>
            <a:r>
              <a:rPr lang="hu-HU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tx2">
                    <a:lumMod val="90000"/>
                  </a:schemeClr>
                </a:solidFill>
              </a:rPr>
              <a:t>his</a:t>
            </a:r>
            <a:r>
              <a:rPr lang="hu-HU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tx2">
                    <a:lumMod val="90000"/>
                  </a:schemeClr>
                </a:solidFill>
              </a:rPr>
              <a:t>dog</a:t>
            </a:r>
            <a:endParaRPr lang="hu-HU" dirty="0" smtClean="0">
              <a:solidFill>
                <a:schemeClr val="tx2">
                  <a:lumMod val="90000"/>
                </a:schemeClr>
              </a:solidFill>
            </a:endParaRPr>
          </a:p>
          <a:p>
            <a:endParaRPr lang="hu-HU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13" name="Ellipszis 12"/>
          <p:cNvSpPr/>
          <p:nvPr/>
        </p:nvSpPr>
        <p:spPr>
          <a:xfrm>
            <a:off x="5264624" y="2278640"/>
            <a:ext cx="243480" cy="256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Ellipszis 13"/>
          <p:cNvSpPr/>
          <p:nvPr/>
        </p:nvSpPr>
        <p:spPr>
          <a:xfrm>
            <a:off x="4788024" y="1796727"/>
            <a:ext cx="396044" cy="3731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Ellipszis 14"/>
          <p:cNvSpPr/>
          <p:nvPr/>
        </p:nvSpPr>
        <p:spPr>
          <a:xfrm>
            <a:off x="5724128" y="2494770"/>
            <a:ext cx="144016" cy="1421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Ellipszis 18"/>
          <p:cNvSpPr/>
          <p:nvPr/>
        </p:nvSpPr>
        <p:spPr>
          <a:xfrm rot="16974613">
            <a:off x="4204745" y="4147837"/>
            <a:ext cx="242708" cy="221979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Ellipszis 19"/>
          <p:cNvSpPr/>
          <p:nvPr/>
        </p:nvSpPr>
        <p:spPr>
          <a:xfrm rot="16974613">
            <a:off x="3751405" y="3679953"/>
            <a:ext cx="459796" cy="407206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Ellipszis 20"/>
          <p:cNvSpPr/>
          <p:nvPr/>
        </p:nvSpPr>
        <p:spPr>
          <a:xfrm rot="16974613">
            <a:off x="4659528" y="4334778"/>
            <a:ext cx="143560" cy="12319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Szövegdoboz 21"/>
          <p:cNvSpPr txBox="1"/>
          <p:nvPr/>
        </p:nvSpPr>
        <p:spPr>
          <a:xfrm>
            <a:off x="2263689" y="697413"/>
            <a:ext cx="29203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i="1" dirty="0" smtClean="0">
                <a:solidFill>
                  <a:schemeClr val="bg1"/>
                </a:solidFill>
              </a:rPr>
              <a:t>The </a:t>
            </a:r>
            <a:r>
              <a:rPr lang="hu-HU" b="1" i="1" dirty="0" err="1" smtClean="0">
                <a:solidFill>
                  <a:schemeClr val="bg1"/>
                </a:solidFill>
              </a:rPr>
              <a:t>imperative</a:t>
            </a:r>
            <a:r>
              <a:rPr lang="hu-HU" b="1" i="1" dirty="0" smtClean="0">
                <a:solidFill>
                  <a:schemeClr val="bg1"/>
                </a:solidFill>
              </a:rPr>
              <a:t> is </a:t>
            </a:r>
            <a:r>
              <a:rPr lang="hu-HU" b="1" i="1" dirty="0" err="1" smtClean="0">
                <a:solidFill>
                  <a:schemeClr val="bg1"/>
                </a:solidFill>
              </a:rPr>
              <a:t>formed</a:t>
            </a:r>
            <a:r>
              <a:rPr lang="hu-HU" b="1" i="1" dirty="0" smtClean="0">
                <a:solidFill>
                  <a:schemeClr val="bg1"/>
                </a:solidFill>
              </a:rPr>
              <a:t> </a:t>
            </a:r>
            <a:r>
              <a:rPr lang="hu-HU" b="1" i="1" dirty="0" err="1" smtClean="0">
                <a:solidFill>
                  <a:schemeClr val="bg1"/>
                </a:solidFill>
              </a:rPr>
              <a:t>with</a:t>
            </a:r>
            <a:r>
              <a:rPr lang="hu-HU" b="1" i="1" dirty="0" smtClean="0">
                <a:solidFill>
                  <a:schemeClr val="bg1"/>
                </a:solidFill>
              </a:rPr>
              <a:t> </a:t>
            </a:r>
            <a:r>
              <a:rPr lang="hu-HU" b="1" i="1" dirty="0" err="1" smtClean="0">
                <a:solidFill>
                  <a:schemeClr val="bg1"/>
                </a:solidFill>
              </a:rPr>
              <a:t>the</a:t>
            </a:r>
            <a:r>
              <a:rPr lang="hu-HU" b="1" i="1" dirty="0" smtClean="0">
                <a:solidFill>
                  <a:schemeClr val="bg1"/>
                </a:solidFill>
              </a:rPr>
              <a:t> </a:t>
            </a:r>
            <a:r>
              <a:rPr lang="hu-HU" b="1" i="1" dirty="0" err="1" smtClean="0">
                <a:solidFill>
                  <a:schemeClr val="bg1"/>
                </a:solidFill>
              </a:rPr>
              <a:t>verb</a:t>
            </a:r>
            <a:r>
              <a:rPr lang="hu-HU" b="1" i="1" dirty="0" smtClean="0">
                <a:solidFill>
                  <a:schemeClr val="bg1"/>
                </a:solidFill>
              </a:rPr>
              <a:t> </a:t>
            </a:r>
            <a:r>
              <a:rPr lang="hu-HU" b="1" i="1" dirty="0" err="1" smtClean="0">
                <a:solidFill>
                  <a:schemeClr val="bg1"/>
                </a:solidFill>
              </a:rPr>
              <a:t>without</a:t>
            </a:r>
            <a:r>
              <a:rPr lang="hu-HU" b="1" i="1" dirty="0" smtClean="0">
                <a:solidFill>
                  <a:schemeClr val="bg1"/>
                </a:solidFill>
              </a:rPr>
              <a:t> a </a:t>
            </a:r>
            <a:r>
              <a:rPr lang="hu-HU" b="1" i="1" dirty="0" err="1" smtClean="0">
                <a:solidFill>
                  <a:schemeClr val="bg1"/>
                </a:solidFill>
              </a:rPr>
              <a:t>subject</a:t>
            </a:r>
            <a:endParaRPr lang="hu-HU" b="1" i="1" dirty="0">
              <a:solidFill>
                <a:schemeClr val="bg1"/>
              </a:solidFill>
            </a:endParaRPr>
          </a:p>
        </p:txBody>
      </p:sp>
      <p:sp>
        <p:nvSpPr>
          <p:cNvPr id="23" name="Szövegdoboz 22"/>
          <p:cNvSpPr txBox="1"/>
          <p:nvPr/>
        </p:nvSpPr>
        <p:spPr>
          <a:xfrm>
            <a:off x="502919" y="2379315"/>
            <a:ext cx="331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i="1" dirty="0">
                <a:solidFill>
                  <a:schemeClr val="bg1"/>
                </a:solidFill>
              </a:rPr>
              <a:t>The </a:t>
            </a:r>
            <a:r>
              <a:rPr lang="hu-HU" b="1" i="1" dirty="0" err="1" smtClean="0">
                <a:solidFill>
                  <a:schemeClr val="bg1"/>
                </a:solidFill>
              </a:rPr>
              <a:t>negative</a:t>
            </a:r>
            <a:r>
              <a:rPr lang="hu-HU" b="1" i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hu-HU" b="1" i="1" dirty="0" err="1" smtClean="0">
                <a:solidFill>
                  <a:schemeClr val="bg1"/>
                </a:solidFill>
              </a:rPr>
              <a:t>imperative</a:t>
            </a:r>
            <a:r>
              <a:rPr lang="hu-HU" b="1" i="1" dirty="0" smtClean="0">
                <a:solidFill>
                  <a:schemeClr val="bg1"/>
                </a:solidFill>
              </a:rPr>
              <a:t> </a:t>
            </a:r>
            <a:r>
              <a:rPr lang="hu-HU" b="1" i="1" dirty="0">
                <a:solidFill>
                  <a:schemeClr val="bg1"/>
                </a:solidFill>
              </a:rPr>
              <a:t>is </a:t>
            </a:r>
            <a:r>
              <a:rPr lang="hu-HU" b="1" i="1" dirty="0" err="1">
                <a:solidFill>
                  <a:schemeClr val="bg1"/>
                </a:solidFill>
              </a:rPr>
              <a:t>formed</a:t>
            </a:r>
            <a:r>
              <a:rPr lang="hu-HU" b="1" i="1" dirty="0">
                <a:solidFill>
                  <a:schemeClr val="bg1"/>
                </a:solidFill>
              </a:rPr>
              <a:t> </a:t>
            </a:r>
            <a:r>
              <a:rPr lang="hu-HU" b="1" i="1" dirty="0" err="1">
                <a:solidFill>
                  <a:schemeClr val="bg1"/>
                </a:solidFill>
              </a:rPr>
              <a:t>with</a:t>
            </a:r>
            <a:r>
              <a:rPr lang="hu-HU" b="1" i="1" dirty="0">
                <a:solidFill>
                  <a:schemeClr val="bg1"/>
                </a:solidFill>
              </a:rPr>
              <a:t> </a:t>
            </a:r>
            <a:r>
              <a:rPr lang="hu-HU" b="1" i="1" dirty="0" err="1" smtClean="0">
                <a:solidFill>
                  <a:schemeClr val="bg1"/>
                </a:solidFill>
              </a:rPr>
              <a:t>Do</a:t>
            </a:r>
            <a:r>
              <a:rPr lang="hu-HU" b="1" i="1" dirty="0" smtClean="0">
                <a:solidFill>
                  <a:schemeClr val="bg1"/>
                </a:solidFill>
              </a:rPr>
              <a:t> </a:t>
            </a:r>
            <a:r>
              <a:rPr lang="hu-HU" b="1" i="1" dirty="0" err="1" smtClean="0">
                <a:solidFill>
                  <a:schemeClr val="bg1"/>
                </a:solidFill>
              </a:rPr>
              <a:t>not</a:t>
            </a:r>
            <a:r>
              <a:rPr lang="hu-HU" b="1" i="1" dirty="0" smtClean="0">
                <a:solidFill>
                  <a:schemeClr val="bg1"/>
                </a:solidFill>
              </a:rPr>
              <a:t> / </a:t>
            </a:r>
            <a:r>
              <a:rPr lang="hu-HU" b="1" i="1" dirty="0" err="1" smtClean="0">
                <a:solidFill>
                  <a:schemeClr val="bg1"/>
                </a:solidFill>
              </a:rPr>
              <a:t>Don’t</a:t>
            </a:r>
            <a:r>
              <a:rPr lang="hu-HU" b="1" i="1" dirty="0" smtClean="0">
                <a:solidFill>
                  <a:schemeClr val="bg1"/>
                </a:solidFill>
              </a:rPr>
              <a:t> and a </a:t>
            </a:r>
            <a:r>
              <a:rPr lang="hu-HU" b="1" i="1" dirty="0" err="1" smtClean="0">
                <a:solidFill>
                  <a:schemeClr val="bg1"/>
                </a:solidFill>
              </a:rPr>
              <a:t>verb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242098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us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Aspektus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Sétaté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1692</TotalTime>
  <Words>137</Words>
  <Application>Microsoft Office PowerPoint</Application>
  <PresentationFormat>Diavetítés a képernyőre (4:3 oldalarány)</PresentationFormat>
  <Paragraphs>38</Paragraphs>
  <Slides>6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0" baseType="lpstr">
      <vt:lpstr>Calibri</vt:lpstr>
      <vt:lpstr>Verdana</vt:lpstr>
      <vt:lpstr>Wingdings 2</vt:lpstr>
      <vt:lpstr>Aspektus</vt:lpstr>
      <vt:lpstr>Alapvető kézi kisgépek és faipari alapgépek biztonságtechnikai kifejezései </vt:lpstr>
      <vt:lpstr>Kockázatos munkahely–  Risky business</vt:lpstr>
      <vt:lpstr>Megrázó helyzetek –  Shocking situations</vt:lpstr>
      <vt:lpstr>Veszélyforrások a faiparban:</vt:lpstr>
      <vt:lpstr>Dress for safety</vt:lpstr>
      <vt:lpstr>Imperative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Famegmunkáló szerszámok, eszközök</dc:title>
  <dc:creator>xxx</dc:creator>
  <cp:lastModifiedBy>Admin</cp:lastModifiedBy>
  <cp:revision>173</cp:revision>
  <dcterms:created xsi:type="dcterms:W3CDTF">2014-09-22T15:12:26Z</dcterms:created>
  <dcterms:modified xsi:type="dcterms:W3CDTF">2020-02-27T14:00:30Z</dcterms:modified>
</cp:coreProperties>
</file>