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189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29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781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44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0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3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5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5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6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3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BD24F-5EE7-4F44-A446-AA3C413C59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6A2BD0-057B-4A69-A83C-742F06BA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9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év ünnepei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Csoportonként 3 ünnephez</a:t>
            </a:r>
            <a:r>
              <a:rPr lang="hu-HU" dirty="0"/>
              <a:t> </a:t>
            </a:r>
            <a:r>
              <a:rPr lang="hu-HU" dirty="0" smtClean="0"/>
              <a:t>illő 3 fogásos menüsor összeállítása az ételnevekből - &gt;indoklás</a:t>
            </a:r>
          </a:p>
          <a:p>
            <a:pPr marL="0" indent="0">
              <a:buNone/>
            </a:pPr>
            <a:r>
              <a:rPr lang="hu-HU" dirty="0" smtClean="0"/>
              <a:t>Kakukktojás(ok) megállapítása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03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124745"/>
            <a:ext cx="7931224" cy="3528392"/>
          </a:xfrm>
        </p:spPr>
        <p:txBody>
          <a:bodyPr>
            <a:normAutofit/>
          </a:bodyPr>
          <a:lstStyle/>
          <a:p>
            <a:endParaRPr lang="hu-HU" sz="2000" dirty="0" smtClean="0"/>
          </a:p>
          <a:p>
            <a:pPr marL="0" indent="0">
              <a:buNone/>
            </a:pPr>
            <a:r>
              <a:rPr lang="hu-HU" sz="2000" b="1" u="sng" dirty="0" smtClean="0"/>
              <a:t>Karácsony</a:t>
            </a:r>
            <a:r>
              <a:rPr lang="hu-HU" sz="2000" dirty="0" smtClean="0"/>
              <a:t> (dec. 24-26):</a:t>
            </a:r>
            <a:r>
              <a:rPr lang="hu-HU" sz="2000" i="1" dirty="0"/>
              <a:t>Halászlé, Gesztenyével töltött pulyka sült </a:t>
            </a:r>
            <a:r>
              <a:rPr lang="hu-HU" sz="2000" i="1" dirty="0" smtClean="0"/>
              <a:t>almával; </a:t>
            </a:r>
            <a:r>
              <a:rPr lang="hu-HU" sz="2000" i="1" dirty="0"/>
              <a:t>hercegnő burgonyával, Diós bejgli</a:t>
            </a:r>
            <a:endParaRPr lang="hu-HU" sz="2000" dirty="0"/>
          </a:p>
          <a:p>
            <a:pPr marL="0" indent="0">
              <a:buNone/>
            </a:pPr>
            <a:r>
              <a:rPr lang="hu-HU" sz="2000" b="1" u="sng" dirty="0" smtClean="0"/>
              <a:t>Húsvét</a:t>
            </a:r>
            <a:r>
              <a:rPr lang="hu-HU" sz="2000" dirty="0" smtClean="0"/>
              <a:t> (mozgó ünnep márc. 22-ápr. 25): </a:t>
            </a:r>
            <a:r>
              <a:rPr lang="hu-HU" sz="2000" i="1" dirty="0"/>
              <a:t>Kaszinótojás, Rozmaringos báránysült grillezett vegyes zöldségekkel, Húsvéti Túrókrémtorta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b="1" u="sng" dirty="0" smtClean="0"/>
              <a:t>Márton nap </a:t>
            </a:r>
            <a:r>
              <a:rPr lang="hu-HU" sz="2000" dirty="0" smtClean="0"/>
              <a:t>(nov.11): </a:t>
            </a:r>
            <a:r>
              <a:rPr lang="hu-HU" sz="2000" i="1" dirty="0"/>
              <a:t>Libaaprólék leves, Márton napi egyben sült liba párolt káposztával, hagymás tört burgonyával, Lúdlábtorta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b="1" u="sng" dirty="0" smtClean="0"/>
              <a:t>Kakukktojás:</a:t>
            </a:r>
            <a:r>
              <a:rPr lang="hu-HU" sz="2000" dirty="0" smtClean="0"/>
              <a:t> </a:t>
            </a:r>
            <a:r>
              <a:rPr lang="hu-HU" sz="2000" i="1" dirty="0"/>
              <a:t>Friss eper tejszínhabbal, Ropogós malacsült párolt káposztával</a:t>
            </a:r>
            <a:r>
              <a:rPr lang="hu-HU" sz="2000" dirty="0" smtClean="0"/>
              <a:t>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3324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 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b="1" u="sng" dirty="0" smtClean="0"/>
              <a:t>Szilveszter</a:t>
            </a:r>
            <a:r>
              <a:rPr lang="hu-HU" sz="2000" dirty="0" smtClean="0"/>
              <a:t> (dec.31): </a:t>
            </a:r>
            <a:r>
              <a:rPr lang="hu-HU" sz="2000" i="1" dirty="0"/>
              <a:t>Lencseleves, Ropogós malacsült párolt káposztával, Szilveszteri fagylalttorta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b="1" u="sng" dirty="0" smtClean="0"/>
              <a:t>Pünkösd</a:t>
            </a:r>
            <a:r>
              <a:rPr lang="hu-HU" sz="2000" dirty="0" smtClean="0"/>
              <a:t> (mozgó ünnep máj 10 – jún. 13): </a:t>
            </a:r>
            <a:r>
              <a:rPr lang="hu-HU" sz="2000" i="1" dirty="0"/>
              <a:t>Pünkösdi kakukkfüves galambleves </a:t>
            </a:r>
            <a:r>
              <a:rPr lang="hu-HU" sz="2000" i="1" dirty="0" smtClean="0"/>
              <a:t> </a:t>
            </a:r>
            <a:r>
              <a:rPr lang="hu-HU" sz="2000" i="1" dirty="0"/>
              <a:t>grízgombóccal, Idei libasült velesült zöldségekkel, Cseresznyés pite</a:t>
            </a:r>
            <a:endParaRPr lang="hu-HU" sz="2000" dirty="0"/>
          </a:p>
          <a:p>
            <a:pPr marL="0" indent="0">
              <a:buNone/>
            </a:pPr>
            <a:r>
              <a:rPr lang="hu-HU" sz="2000" b="1" u="sng" dirty="0" smtClean="0"/>
              <a:t>Valentin nap </a:t>
            </a:r>
            <a:r>
              <a:rPr lang="hu-HU" sz="2000" dirty="0" smtClean="0"/>
              <a:t>(febr. 14): </a:t>
            </a:r>
            <a:r>
              <a:rPr lang="hu-HU" sz="2000" i="1" dirty="0"/>
              <a:t>Spárgakrémleves, Bélszínérmék párolt zellerrel, petrezselymes vajjal, </a:t>
            </a:r>
            <a:r>
              <a:rPr lang="hu-HU" sz="2000" i="1" dirty="0" smtClean="0"/>
              <a:t>Szívtorta</a:t>
            </a:r>
          </a:p>
          <a:p>
            <a:pPr marL="0" indent="0">
              <a:buNone/>
            </a:pPr>
            <a:r>
              <a:rPr lang="hu-HU" sz="2000" b="1" i="1" u="sng" dirty="0"/>
              <a:t>Kakukktojás:</a:t>
            </a:r>
            <a:r>
              <a:rPr lang="hu-HU" sz="2000" i="1" dirty="0"/>
              <a:t> Halerőleves, Húsvéti Oroszkrémtorta</a:t>
            </a:r>
            <a:endParaRPr lang="hu-HU" sz="2000" dirty="0"/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3113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16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Újév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384377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Az év első napja</a:t>
            </a:r>
          </a:p>
          <a:p>
            <a:r>
              <a:rPr lang="hu-HU" sz="1800" dirty="0" smtClean="0"/>
              <a:t>Tilos: hal, nyúl, csirke – elúszik,elfut,elkaparódik a szerencse</a:t>
            </a:r>
          </a:p>
          <a:p>
            <a:r>
              <a:rPr lang="hu-HU" sz="1800" dirty="0" smtClean="0"/>
              <a:t>Megengedett: lencse, malac, káposzta, mákos étel, kukorica, kásaféle</a:t>
            </a:r>
          </a:p>
          <a:p>
            <a:r>
              <a:rPr lang="hu-HU" sz="1800" dirty="0" smtClean="0"/>
              <a:t>Jellemző ételek: savanyú malacaprólék-leves, korhelyleves, lencse - babételek </a:t>
            </a:r>
          </a:p>
          <a:p>
            <a:pPr marL="0" indent="0">
              <a:buNone/>
            </a:pPr>
            <a:endParaRPr 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89040"/>
            <a:ext cx="4437112" cy="25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Farsang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január 6. – hamvazószerdáig (húsvét előtti 40. nap) számítják</a:t>
            </a:r>
          </a:p>
          <a:p>
            <a:r>
              <a:rPr lang="hu-HU" sz="2000" dirty="0" smtClean="0"/>
              <a:t>Báli időszak</a:t>
            </a:r>
          </a:p>
          <a:p>
            <a:r>
              <a:rPr lang="hu-HU" sz="2000" dirty="0" smtClean="0"/>
              <a:t>Téltemetés, tavaszvárás</a:t>
            </a:r>
          </a:p>
          <a:p>
            <a:r>
              <a:rPr lang="hu-HU" sz="2000" dirty="0" smtClean="0"/>
              <a:t>Jellemző ételek: bőséges, kiadós húsételek, kocsonyák, farsangi fánk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00976"/>
            <a:ext cx="3175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Valentin nap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Bálint nap: február 14.</a:t>
            </a:r>
          </a:p>
          <a:p>
            <a:r>
              <a:rPr lang="hu-HU" sz="2400" dirty="0" smtClean="0"/>
              <a:t>Szerelmesek napja</a:t>
            </a:r>
          </a:p>
          <a:p>
            <a:r>
              <a:rPr lang="hu-HU" sz="2400" dirty="0" smtClean="0"/>
              <a:t>Jellemző alapanyagok: afrodiziákumok pl.: gyömbér, kakaó, méz, petrezselyem, zeller, spárga</a:t>
            </a:r>
          </a:p>
          <a:p>
            <a:r>
              <a:rPr lang="hu-HU" sz="2400" dirty="0" smtClean="0"/>
              <a:t>Jellegzetes színe a piros, és a szív alakú motívumok</a:t>
            </a: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63" y="4005064"/>
            <a:ext cx="3257674" cy="23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dirty="0" smtClean="0"/>
              <a:t>Húsvét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hu-HU" sz="2400" dirty="0" smtClean="0"/>
              <a:t>Mozgó ünnep: március 22-április 25 között, jézus feltámadása</a:t>
            </a:r>
          </a:p>
          <a:p>
            <a:r>
              <a:rPr lang="hu-HU" sz="2400" dirty="0" smtClean="0"/>
              <a:t>Jelképei: a bárány, a kalács, a tojás</a:t>
            </a:r>
          </a:p>
          <a:p>
            <a:r>
              <a:rPr lang="hu-HU" sz="2400" dirty="0" smtClean="0"/>
              <a:t>Jellegzetes ételek: bárányhúsból készült ételek, füstölt sonka, hidegtálak, tojásételek, túrós-tejszínes sütemények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98" y="3589449"/>
            <a:ext cx="379360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Pünkösd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hu-HU" sz="2000" dirty="0" smtClean="0"/>
              <a:t>Mozgó ünnep: május 10 és június 13 közé esik</a:t>
            </a:r>
          </a:p>
          <a:p>
            <a:r>
              <a:rPr lang="hu-HU" sz="2000" dirty="0" smtClean="0"/>
              <a:t>Húsvét utáni 50. nap</a:t>
            </a:r>
          </a:p>
          <a:p>
            <a:r>
              <a:rPr lang="hu-HU" sz="2000" dirty="0" smtClean="0"/>
              <a:t>A szentlélek eljövetelének, az egyház megalapításának ünnepe</a:t>
            </a:r>
          </a:p>
          <a:p>
            <a:r>
              <a:rPr lang="hu-HU" sz="2000" dirty="0" smtClean="0"/>
              <a:t>Néphagyományok, pünkösdölés, pünkösdi király választás</a:t>
            </a:r>
          </a:p>
          <a:p>
            <a:r>
              <a:rPr lang="hu-HU" sz="2000" dirty="0" smtClean="0"/>
              <a:t>Tavaszi ünnep, jellegzetes ételek, idei libasült, csirke, bárányételek, friss gyümölcsös sütemények (eper, cseresznye)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33203"/>
            <a:ext cx="3135444" cy="255314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3617780" cy="27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Márton nap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November 11.</a:t>
            </a:r>
          </a:p>
          <a:p>
            <a:r>
              <a:rPr lang="hu-HU" sz="2400" dirty="0" smtClean="0"/>
              <a:t>Gazdasági év zárása, újbor</a:t>
            </a:r>
          </a:p>
          <a:p>
            <a:r>
              <a:rPr lang="hu-HU" sz="2400" dirty="0" smtClean="0"/>
              <a:t>Libaételek – aki nem eszik, éhezik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67240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Karácsony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hu-HU" sz="2000" dirty="0" smtClean="0"/>
              <a:t>Szenteste: december 24. Jézus Krisztus születésének  ünnepnapja/ az öröm, a békesség, a család, az otthon, a szeretet ünnepe</a:t>
            </a:r>
          </a:p>
          <a:p>
            <a:r>
              <a:rPr lang="hu-HU" sz="2000" dirty="0" smtClean="0"/>
              <a:t>A vendéglátásban jellemzően az ünnep első, második napjára készítünk menüt (december 25.-26.)</a:t>
            </a:r>
          </a:p>
          <a:p>
            <a:r>
              <a:rPr lang="hu-HU" sz="2000" dirty="0" smtClean="0"/>
              <a:t>Jellemző ételek: hal – pikkelyei a pénzt, gazdagságot jelképezik, szárnyas – amely kikaparja a szerencsét, a mák, bab, borsó a bőséget szimbolizálja</a:t>
            </a:r>
          </a:p>
          <a:p>
            <a:r>
              <a:rPr lang="hu-HU" sz="2000" dirty="0" smtClean="0"/>
              <a:t>Dús töltelékű (mák, dió, gesztenye) édességek, jellemzően bejgli, fűszerek: fajéj, ánizs, szegfűszeg, gyömbér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4348750"/>
            <a:ext cx="3600400" cy="24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Szilveszter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hu-HU" sz="2000" dirty="0" smtClean="0"/>
              <a:t>December 31. óévbúcsúztató ünnep, bálok, mulatságok</a:t>
            </a:r>
          </a:p>
          <a:p>
            <a:r>
              <a:rPr lang="hu-HU" sz="2000" dirty="0" smtClean="0"/>
              <a:t>Tilos: hal – elúszik a szerencse, szárnyas – elrepül a szerencse, nyúl -  elfut a szerencse</a:t>
            </a:r>
          </a:p>
          <a:p>
            <a:r>
              <a:rPr lang="hu-HU" sz="2000" dirty="0" smtClean="0"/>
              <a:t>Kötelező: káposzta – sok pénzt jelent, lencse – gazdagság, malac – kitúrja a szerencsét, hidegtálak, virsli, pezsgő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1" y="3343402"/>
            <a:ext cx="4752528" cy="278335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68" y="326866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519</Words>
  <Application>Microsoft Office PowerPoint</Application>
  <PresentationFormat>Diavetítés a képernyőre (4:3 oldalarány)</PresentationFormat>
  <Paragraphs>57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Fazetta</vt:lpstr>
      <vt:lpstr>Az év ünnepei</vt:lpstr>
      <vt:lpstr>Újév</vt:lpstr>
      <vt:lpstr>Farsang</vt:lpstr>
      <vt:lpstr>Valentin nap</vt:lpstr>
      <vt:lpstr>Húsvét</vt:lpstr>
      <vt:lpstr>Pünkösd</vt:lpstr>
      <vt:lpstr>Márton nap</vt:lpstr>
      <vt:lpstr>Karácsony</vt:lpstr>
      <vt:lpstr>Szilveszter</vt:lpstr>
      <vt:lpstr>Feladat</vt:lpstr>
      <vt:lpstr>Megoldás 1.</vt:lpstr>
      <vt:lpstr>Megoldás 2</vt:lpstr>
      <vt:lpstr>PowerPoint bemutató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Mariajose</dc:creator>
  <cp:lastModifiedBy>tanar</cp:lastModifiedBy>
  <cp:revision>18</cp:revision>
  <dcterms:created xsi:type="dcterms:W3CDTF">2013-08-19T19:09:21Z</dcterms:created>
  <dcterms:modified xsi:type="dcterms:W3CDTF">2019-11-30T18:26:17Z</dcterms:modified>
</cp:coreProperties>
</file>